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76" r:id="rId12"/>
    <p:sldId id="266" r:id="rId13"/>
    <p:sldId id="274" r:id="rId14"/>
    <p:sldId id="268" r:id="rId15"/>
    <p:sldId id="285" r:id="rId16"/>
    <p:sldId id="286" r:id="rId17"/>
    <p:sldId id="273" r:id="rId18"/>
    <p:sldId id="275" r:id="rId19"/>
    <p:sldId id="270" r:id="rId20"/>
    <p:sldId id="277" r:id="rId21"/>
    <p:sldId id="289" r:id="rId22"/>
    <p:sldId id="291" r:id="rId23"/>
    <p:sldId id="279" r:id="rId24"/>
    <p:sldId id="281" r:id="rId25"/>
    <p:sldId id="280" r:id="rId26"/>
    <p:sldId id="282" r:id="rId27"/>
    <p:sldId id="283" r:id="rId28"/>
    <p:sldId id="292" r:id="rId29"/>
    <p:sldId id="278"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2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thqpcelerra01\Jchristia$\Citrix\Documents\BSC-%20Automated%20Labeling%20Initiative\COLA-FONL%20initiatives\COLA%20Malt%20Beverage%20categories%20reasons%20for%20correc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Reasons for Correction: Malt Beverage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'Charts-MB'!$B$3</c:f>
              <c:strCache>
                <c:ptCount val="1"/>
                <c:pt idx="0">
                  <c:v>Instances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80-415F-B779-58B452C33D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80-415F-B779-58B452C33D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80-415F-B779-58B452C33DD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80-415F-B779-58B452C33DD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980-415F-B779-58B452C33DD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980-415F-B779-58B452C33DD2}"/>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'Charts-MB'!$A$4:$A$9</c:f>
              <c:strCache>
                <c:ptCount val="6"/>
                <c:pt idx="0">
                  <c:v>Prohibited information</c:v>
                </c:pt>
                <c:pt idx="1">
                  <c:v>Missing required information</c:v>
                </c:pt>
                <c:pt idx="2">
                  <c:v>Information incorrect in format or substance</c:v>
                </c:pt>
                <c:pt idx="3">
                  <c:v>Missing required documentation</c:v>
                </c:pt>
                <c:pt idx="4">
                  <c:v>Label image incorrect</c:v>
                </c:pt>
                <c:pt idx="5">
                  <c:v>Application incorrectly filled out</c:v>
                </c:pt>
              </c:strCache>
            </c:strRef>
          </c:cat>
          <c:val>
            <c:numRef>
              <c:f>'Charts-MB'!$B$4:$B$9</c:f>
              <c:numCache>
                <c:formatCode>General</c:formatCode>
                <c:ptCount val="6"/>
                <c:pt idx="0">
                  <c:v>946</c:v>
                </c:pt>
                <c:pt idx="1">
                  <c:v>278</c:v>
                </c:pt>
                <c:pt idx="2">
                  <c:v>1354</c:v>
                </c:pt>
                <c:pt idx="3">
                  <c:v>1011</c:v>
                </c:pt>
                <c:pt idx="4">
                  <c:v>748</c:v>
                </c:pt>
                <c:pt idx="5">
                  <c:v>2363</c:v>
                </c:pt>
              </c:numCache>
            </c:numRef>
          </c:val>
          <c:extLst>
            <c:ext xmlns:c16="http://schemas.microsoft.com/office/drawing/2014/chart" uri="{C3380CC4-5D6E-409C-BE32-E72D297353CC}">
              <c16:uniqueId val="{0000000C-8980-415F-B779-58B452C33DD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1484CE-D235-444F-977B-52CB440FB8B8}"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82709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484CE-D235-444F-977B-52CB440FB8B8}"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53894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484CE-D235-444F-977B-52CB440FB8B8}"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3414850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1484CE-D235-444F-977B-52CB440FB8B8}"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375989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484CE-D235-444F-977B-52CB440FB8B8}"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43329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1484CE-D235-444F-977B-52CB440FB8B8}"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42364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1484CE-D235-444F-977B-52CB440FB8B8}"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759269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1484CE-D235-444F-977B-52CB440FB8B8}"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61399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1484CE-D235-444F-977B-52CB440FB8B8}"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247834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1484CE-D235-444F-977B-52CB440FB8B8}"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1823082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1484CE-D235-444F-977B-52CB440FB8B8}"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8C79C-4491-4231-9147-2F6F69126EEE}" type="slidenum">
              <a:rPr lang="en-US" smtClean="0"/>
              <a:t>‹#›</a:t>
            </a:fld>
            <a:endParaRPr lang="en-US"/>
          </a:p>
        </p:txBody>
      </p:sp>
    </p:spTree>
    <p:extLst>
      <p:ext uri="{BB962C8B-B14F-4D97-AF65-F5344CB8AC3E}">
        <p14:creationId xmlns:p14="http://schemas.microsoft.com/office/powerpoint/2010/main" val="184451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484CE-D235-444F-977B-52CB440FB8B8}" type="datetimeFigureOut">
              <a:rPr lang="en-US" smtClean="0"/>
              <a:t>5/21/2016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08C79C-4491-4231-9147-2F6F69126EEE}" type="slidenum">
              <a:rPr lang="en-US" smtClean="0"/>
              <a:t>‹#›</a:t>
            </a:fld>
            <a:endParaRPr lang="en-US"/>
          </a:p>
        </p:txBody>
      </p:sp>
    </p:spTree>
    <p:extLst>
      <p:ext uri="{BB962C8B-B14F-4D97-AF65-F5344CB8AC3E}">
        <p14:creationId xmlns:p14="http://schemas.microsoft.com/office/powerpoint/2010/main" val="187410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tb.gov/industry-startup/ref-guide/IS-B-0042.html" TargetMode="External"/><Relationship Id="rId2" Type="http://schemas.openxmlformats.org/officeDocument/2006/relationships/hyperlink" Target="http://www.ttb.gov/industry-startup/ref-guide/IS-B-0041.html" TargetMode="External"/><Relationship Id="rId1" Type="http://schemas.openxmlformats.org/officeDocument/2006/relationships/slideLayout" Target="../slideLayouts/slideLayout2.xml"/><Relationship Id="rId6" Type="http://schemas.openxmlformats.org/officeDocument/2006/relationships/hyperlink" Target="http://www.ttb.gov/beer/brewers-notice.shtml" TargetMode="External"/><Relationship Id="rId5" Type="http://schemas.openxmlformats.org/officeDocument/2006/relationships/hyperlink" Target="http://www.ttb.gov/beer/index.shtml" TargetMode="External"/><Relationship Id="rId4" Type="http://schemas.openxmlformats.org/officeDocument/2006/relationships/hyperlink" Target="http://www.ttb.gov/industry-startup/ref-guide/IS-B-0043.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ttb.gov/ponl/permits_online-tutorials.shtml" TargetMode="External"/><Relationship Id="rId2" Type="http://schemas.openxmlformats.org/officeDocument/2006/relationships/hyperlink" Target="http://www.ttb.gov/ponl/permits-online.shtml" TargetMode="External"/><Relationship Id="rId1" Type="http://schemas.openxmlformats.org/officeDocument/2006/relationships/slideLayout" Target="../slideLayouts/slideLayout2.xml"/><Relationship Id="rId4" Type="http://schemas.openxmlformats.org/officeDocument/2006/relationships/hyperlink" Target="mailto:Permits.Online@ttb.go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ttb.gov/forms/f513022.pdf" TargetMode="External"/><Relationship Id="rId2" Type="http://schemas.openxmlformats.org/officeDocument/2006/relationships/hyperlink" Target="http://www.ttb.gov/applications/brewery_brewpub_packet.shtml" TargetMode="External"/><Relationship Id="rId1" Type="http://schemas.openxmlformats.org/officeDocument/2006/relationships/slideLayout" Target="../slideLayouts/slideLayout2.xml"/><Relationship Id="rId4" Type="http://schemas.openxmlformats.org/officeDocument/2006/relationships/hyperlink" Target="http://www.ttb.gov/forms/f513025.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inks.govdelivery.com/track?type=click&amp;enid=ZWFzPTEmbWFpbGluZ2lkPTIwMTYwNDAxLjU3MjM4NjcxJm1lc3NhZ2VpZD1NREItUFJELUJVTC0yMDE2MDQwMS41NzIzODY3MSZkYXRhYmFzZWlkPTEwMDEmc2VyaWFsPTE3NjU4OTA2JmVtYWlsaWQ9d2FycmVuLnNpc2tvZmZAdHRiLmdvdiZ1c2VyaWQ9d2FycmVuLnNpc2tvZmZAdHRiLmdvdiZmbD0mZXh0cmE9TXVsdGl2YXJpYXRlSWQ9JiYm&amp;&amp;&amp;107&amp;&amp;&amp;http://www.ttb.gov/labeling/allowable_revisions.shtml#completeList" TargetMode="External"/><Relationship Id="rId2" Type="http://schemas.openxmlformats.org/officeDocument/2006/relationships/hyperlink" Target="http://links.govdelivery.com/track?type=click&amp;enid=ZWFzPTEmbWFpbGluZ2lkPTIwMTYwNDAxLjU3MjM4NjcxJm1lc3NhZ2VpZD1NREItUFJELUJVTC0yMDE2MDQwMS41NzIzODY3MSZkYXRhYmFzZWlkPTEwMDEmc2VyaWFsPTE3NjU4OTA2JmVtYWlsaWQ9d2FycmVuLnNpc2tvZmZAdHRiLmdvdiZ1c2VyaWQ9d2FycmVuLnNpc2tvZmZAdHRiLmdvdiZmbD0mZXh0cmE9TXVsdGl2YXJpYXRlSWQ9JiYm&amp;&amp;&amp;106&amp;&amp;&amp;http://www.ttb.gov/forms/f510031.pdf" TargetMode="External"/><Relationship Id="rId1" Type="http://schemas.openxmlformats.org/officeDocument/2006/relationships/slideLayout" Target="../slideLayouts/slideLayout2.xml"/><Relationship Id="rId5" Type="http://schemas.openxmlformats.org/officeDocument/2006/relationships/hyperlink" Target="http://links.govdelivery.com/track?type=click&amp;enid=ZWFzPTEmbWFpbGluZ2lkPTIwMTYwNDAxLjU3MjM4NjcxJm1lc3NhZ2VpZD1NREItUFJELUJVTC0yMDE2MDQwMS41NzIzODY3MSZkYXRhYmFzZWlkPTEwMDEmc2VyaWFsPTE3NjU4OTA2JmVtYWlsaWQ9d2FycmVuLnNpc2tvZmZAdHRiLmdvdiZ1c2VyaWQ9d2FycmVuLnNpc2tvZmZAdHRiLmdvdiZmbD0mZXh0cmE9TXVsdGl2YXJpYXRlSWQ9JiYm&amp;&amp;&amp;109&amp;&amp;&amp;http://www.ttb.gov/allowable-revisions/label-generator.shtml" TargetMode="External"/><Relationship Id="rId4" Type="http://schemas.openxmlformats.org/officeDocument/2006/relationships/hyperlink" Target="http://links.govdelivery.com/track?type=click&amp;enid=ZWFzPTEmbWFpbGluZ2lkPTIwMTYwNDAxLjU3MjM4NjcxJm1lc3NhZ2VpZD1NREItUFJELUJVTC0yMDE2MDQwMS41NzIzODY3MSZkYXRhYmFzZWlkPTEwMDEmc2VyaWFsPTE3NjU4OTA2JmVtYWlsaWQ9d2FycmVuLnNpc2tvZmZAdHRiLmdvdiZ1c2VyaWQ9d2FycmVuLnNpc2tvZmZAdHRiLmdvdiZmbD0mZXh0cmE9TXVsdGl2YXJpYXRlSWQ9JiYm&amp;&amp;&amp;108&amp;&amp;&amp;http://www.ttb.gov/labeling/allowable_revisions.shtml#completeList" TargetMode="Externa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frwebgate.access.gpo.gov/cgi-bin/usc.cgi?ACTION=RETRIEVE&amp;FILE=$$xa$$busc26.wais&amp;start=19470355&amp;SIZE=7550&amp;TYPE=TEX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cfr.gov/cgi/t/text/text-idx?c=ecfr&amp;sid=5626ce3b6936374278f001943740ded1&amp;rgn=div6&amp;view=text&amp;node=27:1.0.1.1.20.12&amp;idno=27" TargetMode="External"/><Relationship Id="rId2" Type="http://schemas.openxmlformats.org/officeDocument/2006/relationships/hyperlink" Target="http://frwebgate.access.gpo.gov/cgi-bin/usc.cgi?ACTION=RETRIEVE&amp;FILE=$$xa$$busc26.wais&amp;start=19470355&amp;SIZE=7550&amp;TYPE=TEX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TTBInternetQuestions@ttb.gov" TargetMode="External"/><Relationship Id="rId2" Type="http://schemas.openxmlformats.org/officeDocument/2006/relationships/hyperlink" Target="mailto:ttbbeer@ttb.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ba.gov/" TargetMode="External"/><Relationship Id="rId7" Type="http://schemas.openxmlformats.org/officeDocument/2006/relationships/hyperlink" Target="http://www.ecfr.gov/cgi-bin/text-idx?c=ecfr;sid=33fc0c0194b58b6fe95208945b5c637a;rgn=div5;view=text;node=27:1.0.1.1.20;idno=27;cc=ecfr#27:1.0.1.1.20.3" TargetMode="External"/><Relationship Id="rId2" Type="http://schemas.openxmlformats.org/officeDocument/2006/relationships/hyperlink" Target="http://www.sba.gov/category/navigation-structure/starting-managing-business/starting-business/writing-business-plan" TargetMode="External"/><Relationship Id="rId1" Type="http://schemas.openxmlformats.org/officeDocument/2006/relationships/slideLayout" Target="../slideLayouts/slideLayout2.xml"/><Relationship Id="rId6" Type="http://schemas.openxmlformats.org/officeDocument/2006/relationships/hyperlink" Target="http://www.ecfr.gov/cgi-bin/text-idx?SID=be1dff524597867f1f08dbf4b4814b6d&amp;tpl=/ecfrbrowse/Title27/27tab_02.tpl" TargetMode="External"/><Relationship Id="rId5" Type="http://schemas.openxmlformats.org/officeDocument/2006/relationships/hyperlink" Target="http://www.sba.gov/content/tips-choosing-business-location" TargetMode="External"/><Relationship Id="rId4" Type="http://schemas.openxmlformats.org/officeDocument/2006/relationships/hyperlink" Target="http://www.sba.gov/category/navigation-structure/counseling-training"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mailto:Justin.Shemanski@revenue.wi.gov" TargetMode="External"/><Relationship Id="rId2" Type="http://schemas.openxmlformats.org/officeDocument/2006/relationships/hyperlink" Target="mailto:Julie.Viney@revenue.wi.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rs.gov/Businesses/Small-Businesses-&amp;-Self-Employed/Business-Structures" TargetMode="External"/><Relationship Id="rId2" Type="http://schemas.openxmlformats.org/officeDocument/2006/relationships/hyperlink" Target="http://www.sba.gov/category/navigation-structure/starting-managing-business/starting-business/prepare-your-business-f-0" TargetMode="External"/><Relationship Id="rId1" Type="http://schemas.openxmlformats.org/officeDocument/2006/relationships/slideLayout" Target="../slideLayouts/slideLayout2.xml"/><Relationship Id="rId4" Type="http://schemas.openxmlformats.org/officeDocument/2006/relationships/hyperlink" Target="http://www.sba.gov/content/register-your-fictitious-or-doing-business-dba-nam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rs.gov/Businesses/Small-Businesses-&amp;-Self-Employed/Small-Business-and-Self-Employed-Tax-Center-1" TargetMode="External"/><Relationship Id="rId7" Type="http://schemas.openxmlformats.org/officeDocument/2006/relationships/hyperlink" Target="http://www.ttb.gov/wine/state-ABC.shtml" TargetMode="External"/><Relationship Id="rId2" Type="http://schemas.openxmlformats.org/officeDocument/2006/relationships/hyperlink" Target="https://www.irs.gov/Individuals/International-Taxpayers/Taxpayer-Identification-Numbers-TIN" TargetMode="External"/><Relationship Id="rId1" Type="http://schemas.openxmlformats.org/officeDocument/2006/relationships/slideLayout" Target="../slideLayouts/slideLayout2.xml"/><Relationship Id="rId6" Type="http://schemas.openxmlformats.org/officeDocument/2006/relationships/hyperlink" Target="http://www.ttb.gov/applications/index.shtml" TargetMode="External"/><Relationship Id="rId5" Type="http://schemas.openxmlformats.org/officeDocument/2006/relationships/hyperlink" Target="http://www.sba.gov/content/learn-about-your-state-and-local-tax-obligations" TargetMode="External"/><Relationship Id="rId4" Type="http://schemas.openxmlformats.org/officeDocument/2006/relationships/hyperlink" Target="http://www.ttb.gov/tax_audit/taxes.s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ba.gov/content/10-steps-hiring-your-first-employee" TargetMode="External"/><Relationship Id="rId7" Type="http://schemas.openxmlformats.org/officeDocument/2006/relationships/hyperlink" Target="http://www.ecfr.gov/cgi-bin/retrieveECFR?gp=1&amp;SID=a45e9fec851abf4be522e1d8a5e53580&amp;ty=HTML&amp;h=L&amp;n=27y1.0.1.1.26&amp;r=PART#27:1.0.1.1.26.8.546.13" TargetMode="External"/><Relationship Id="rId2" Type="http://schemas.openxmlformats.org/officeDocument/2006/relationships/hyperlink" Target="http://www.sba.gov/category/navigation-structure/starting-managing-business/starting-business/establishing-business/hiring" TargetMode="External"/><Relationship Id="rId1" Type="http://schemas.openxmlformats.org/officeDocument/2006/relationships/slideLayout" Target="../slideLayouts/slideLayout2.xml"/><Relationship Id="rId6" Type="http://schemas.openxmlformats.org/officeDocument/2006/relationships/hyperlink" Target="http://www.sba.gov/content/steps-closing-business" TargetMode="External"/><Relationship Id="rId5" Type="http://schemas.openxmlformats.org/officeDocument/2006/relationships/hyperlink" Target="http://www.ttb.gov/small-business/index.shtml" TargetMode="External"/><Relationship Id="rId4" Type="http://schemas.openxmlformats.org/officeDocument/2006/relationships/hyperlink" Target="http://business.usa.gov/resource/growing-your-busines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tb.gov/industry-startup/ref-guide/IS-B-0035.html" TargetMode="External"/><Relationship Id="rId2" Type="http://schemas.openxmlformats.org/officeDocument/2006/relationships/hyperlink" Target="http://www.ttb.gov/industry-startup/ref-guide/IS-B-0031.html" TargetMode="External"/><Relationship Id="rId1" Type="http://schemas.openxmlformats.org/officeDocument/2006/relationships/slideLayout" Target="../slideLayouts/slideLayout2.xml"/><Relationship Id="rId6" Type="http://schemas.openxmlformats.org/officeDocument/2006/relationships/hyperlink" Target="http://www.ttb.gov/industry-startup/ref-guide/IS-B-0034.html" TargetMode="External"/><Relationship Id="rId5" Type="http://schemas.openxmlformats.org/officeDocument/2006/relationships/hyperlink" Target="http://www.ttb.gov/industry-startup/ref-guide/IS-B-0033.html" TargetMode="External"/><Relationship Id="rId4" Type="http://schemas.openxmlformats.org/officeDocument/2006/relationships/hyperlink" Target="http://www.ttb.gov/industry-startup/ref-guide/IS-B-0032.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23900"/>
            <a:ext cx="9144000" cy="2786063"/>
          </a:xfrm>
        </p:spPr>
        <p:txBody>
          <a:bodyPr>
            <a:normAutofit/>
          </a:bodyPr>
          <a:lstStyle/>
          <a:p>
            <a:r>
              <a:rPr lang="en-US" sz="4000" dirty="0"/>
              <a:t>Beer Barons of Milwaukee Seminar</a:t>
            </a:r>
            <a:br>
              <a:rPr lang="en-US" sz="4000" dirty="0"/>
            </a:br>
            <a:r>
              <a:rPr lang="en-US" sz="4000" dirty="0"/>
              <a:t>Brewery Qualification</a:t>
            </a:r>
            <a:br>
              <a:rPr lang="en-US" dirty="0"/>
            </a:br>
            <a:r>
              <a:rPr lang="en-US" sz="2000" dirty="0"/>
              <a:t>27 CFR </a:t>
            </a:r>
            <a:r>
              <a:rPr lang="en-US" sz="2000" b="1" dirty="0"/>
              <a:t>Parts 1</a:t>
            </a:r>
            <a:r>
              <a:rPr lang="en-US" sz="2000" dirty="0"/>
              <a:t>-Basic Permit FAA Act; </a:t>
            </a:r>
            <a:r>
              <a:rPr lang="en-US" sz="2000" b="1" dirty="0"/>
              <a:t>7</a:t>
            </a:r>
            <a:r>
              <a:rPr lang="en-US" sz="2000" dirty="0"/>
              <a:t>-Labeling &amp; Advertising Malt Beverages; </a:t>
            </a:r>
            <a:r>
              <a:rPr lang="en-US" sz="2000" b="1" dirty="0"/>
              <a:t>16</a:t>
            </a:r>
            <a:r>
              <a:rPr lang="en-US" sz="2000" dirty="0"/>
              <a:t>-Alcoholic Beverage Health Warning Statement; </a:t>
            </a:r>
            <a:r>
              <a:rPr lang="en-US" sz="2000" b="1" dirty="0"/>
              <a:t>25</a:t>
            </a:r>
            <a:r>
              <a:rPr lang="en-US" sz="2000" dirty="0"/>
              <a:t>-Beer; </a:t>
            </a:r>
            <a:r>
              <a:rPr lang="en-US" sz="2000" b="1" dirty="0"/>
              <a:t>27</a:t>
            </a:r>
            <a:r>
              <a:rPr lang="en-US" sz="2000" dirty="0"/>
              <a:t> –Importation of Distilled Spirits, Wines &amp; Beer &amp; </a:t>
            </a:r>
            <a:r>
              <a:rPr lang="en-US" sz="2000" b="1" dirty="0"/>
              <a:t>31</a:t>
            </a:r>
            <a:r>
              <a:rPr lang="en-US" sz="2000" dirty="0"/>
              <a:t>-Alcohol Beverage Dealers</a:t>
            </a:r>
          </a:p>
        </p:txBody>
      </p:sp>
      <p:sp>
        <p:nvSpPr>
          <p:cNvPr id="3" name="Subtitle 2"/>
          <p:cNvSpPr>
            <a:spLocks noGrp="1"/>
          </p:cNvSpPr>
          <p:nvPr>
            <p:ph type="subTitle" idx="1"/>
          </p:nvPr>
        </p:nvSpPr>
        <p:spPr>
          <a:xfrm>
            <a:off x="1524000" y="3602038"/>
            <a:ext cx="9144000" cy="1922462"/>
          </a:xfrm>
        </p:spPr>
        <p:txBody>
          <a:bodyPr>
            <a:normAutofit fontScale="92500" lnSpcReduction="20000"/>
          </a:bodyPr>
          <a:lstStyle/>
          <a:p>
            <a:r>
              <a:rPr lang="en-US" dirty="0"/>
              <a:t>By</a:t>
            </a:r>
          </a:p>
          <a:p>
            <a:r>
              <a:rPr lang="en-US" dirty="0"/>
              <a:t>Warren L. Siskoff</a:t>
            </a:r>
          </a:p>
          <a:p>
            <a:r>
              <a:rPr lang="en-US" dirty="0"/>
              <a:t>Investigator </a:t>
            </a:r>
          </a:p>
          <a:p>
            <a:r>
              <a:rPr lang="en-US" dirty="0"/>
              <a:t>Alcohol and Tobacco Tax and Trade Bureau (TTB) </a:t>
            </a:r>
          </a:p>
          <a:p>
            <a:r>
              <a:rPr lang="en-US" dirty="0"/>
              <a:t>www.ttb.gov </a:t>
            </a:r>
          </a:p>
          <a:p>
            <a:endParaRPr lang="en-US" dirty="0"/>
          </a:p>
        </p:txBody>
      </p:sp>
    </p:spTree>
    <p:extLst>
      <p:ext uri="{BB962C8B-B14F-4D97-AF65-F5344CB8AC3E}">
        <p14:creationId xmlns:p14="http://schemas.microsoft.com/office/powerpoint/2010/main" val="121504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4025"/>
            <a:ext cx="10515600" cy="1095375"/>
          </a:xfrm>
        </p:spPr>
        <p:txBody>
          <a:bodyPr>
            <a:normAutofit/>
          </a:bodyPr>
          <a:lstStyle/>
          <a:p>
            <a:r>
              <a:rPr lang="en-US" sz="3200" dirty="0">
                <a:latin typeface="Arial" panose="020B0604020202020204" pitchFamily="34" charset="0"/>
                <a:cs typeface="Arial" panose="020B0604020202020204" pitchFamily="34" charset="0"/>
              </a:rPr>
              <a:t>                           Step 3 – How to Apply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6140162"/>
              </p:ext>
            </p:extLst>
          </p:nvPr>
        </p:nvGraphicFramePr>
        <p:xfrm>
          <a:off x="838200" y="1270000"/>
          <a:ext cx="10515600" cy="5935980"/>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5108090">
                <a:tc gridSpan="2">
                  <a:txBody>
                    <a:bodyPr/>
                    <a:lstStyle/>
                    <a:p>
                      <a:endParaRPr lang="en-US" b="1" dirty="0"/>
                    </a:p>
                    <a:p>
                      <a:r>
                        <a:rPr lang="en-US" sz="2000" dirty="0">
                          <a:latin typeface="Arial" panose="020B0604020202020204" pitchFamily="34" charset="0"/>
                          <a:cs typeface="Arial" panose="020B0604020202020204" pitchFamily="34" charset="0"/>
                        </a:rPr>
                        <a:t>After deciding the applicant and operation type, you can begin the qualification or application process. </a:t>
                      </a:r>
                    </a:p>
                    <a:p>
                      <a:pPr>
                        <a:buFont typeface="Arial" panose="020B0604020202020204" pitchFamily="34" charset="0"/>
                        <a:buChar char="•"/>
                      </a:pPr>
                      <a:r>
                        <a:rPr lang="en-US" sz="2000" dirty="0">
                          <a:latin typeface="Arial" panose="020B0604020202020204" pitchFamily="34" charset="0"/>
                          <a:cs typeface="Arial" panose="020B0604020202020204" pitchFamily="34" charset="0"/>
                          <a:hlinkClick r:id="rId2" action="ppaction://hlinkfile"/>
                        </a:rPr>
                        <a:t>Electronically</a:t>
                      </a:r>
                      <a:r>
                        <a:rPr lang="en-US" sz="2000" dirty="0">
                          <a:latin typeface="Arial" panose="020B0604020202020204" pitchFamily="34" charset="0"/>
                          <a:cs typeface="Arial" panose="020B0604020202020204" pitchFamily="34" charset="0"/>
                        </a:rPr>
                        <a:t> – Permits Online</a:t>
                      </a:r>
                      <a:r>
                        <a:rPr lang="en-US" sz="2000" baseline="0" dirty="0">
                          <a:latin typeface="Arial" panose="020B0604020202020204" pitchFamily="34" charset="0"/>
                          <a:cs typeface="Arial" panose="020B0604020202020204" pitchFamily="34" charset="0"/>
                        </a:rPr>
                        <a:t>.  Has a tutorial.  TTB’s Online Permit Application Process</a:t>
                      </a: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latin typeface="Arial" panose="020B0604020202020204" pitchFamily="34" charset="0"/>
                          <a:cs typeface="Arial" panose="020B0604020202020204" pitchFamily="34" charset="0"/>
                          <a:hlinkClick r:id="rId3" action="ppaction://hlinkfile"/>
                        </a:rPr>
                        <a:t>By Mail</a:t>
                      </a:r>
                      <a:r>
                        <a:rPr lang="en-US" sz="2000" dirty="0">
                          <a:latin typeface="Arial" panose="020B0604020202020204" pitchFamily="34" charset="0"/>
                          <a:cs typeface="Arial" panose="020B0604020202020204" pitchFamily="34" charset="0"/>
                        </a:rPr>
                        <a:t> </a:t>
                      </a:r>
                    </a:p>
                    <a:p>
                      <a:pPr>
                        <a:buFont typeface="Arial" panose="020B0604020202020204" pitchFamily="34" charset="0"/>
                        <a:buChar char="•"/>
                      </a:pPr>
                      <a:r>
                        <a:rPr lang="en-US" sz="2000" dirty="0">
                          <a:latin typeface="Arial" panose="020B0604020202020204" pitchFamily="34" charset="0"/>
                          <a:cs typeface="Arial" panose="020B0604020202020204" pitchFamily="34" charset="0"/>
                          <a:hlinkClick r:id="rId4" action="ppaction://hlinkfile"/>
                        </a:rPr>
                        <a:t>What Happens After Submission</a:t>
                      </a:r>
                      <a:r>
                        <a:rPr lang="en-US" sz="2000" dirty="0">
                          <a:latin typeface="Arial" panose="020B0604020202020204" pitchFamily="34" charset="0"/>
                          <a:cs typeface="Arial" panose="020B0604020202020204" pitchFamily="34" charset="0"/>
                        </a:rPr>
                        <a:t> – reviewed for completeness &amp; accuracy, tracking # assigned, assigned</a:t>
                      </a:r>
                      <a:r>
                        <a:rPr lang="en-US" sz="2000" baseline="0" dirty="0">
                          <a:latin typeface="Arial" panose="020B0604020202020204" pitchFamily="34" charset="0"/>
                          <a:cs typeface="Arial" panose="020B0604020202020204" pitchFamily="34" charset="0"/>
                        </a:rPr>
                        <a:t> to specialist for review, goes to approving official, if approved, loaded into Permits Online.  Will be issued a Brewery Registry Number (</a:t>
                      </a:r>
                      <a:r>
                        <a:rPr lang="en-US" sz="1800" baseline="0" dirty="0">
                          <a:latin typeface="Arial" panose="020B0604020202020204" pitchFamily="34" charset="0"/>
                          <a:cs typeface="Arial" panose="020B0604020202020204" pitchFamily="34" charset="0"/>
                        </a:rPr>
                        <a:t>BR-WI-Initials of Brewery-Number)</a:t>
                      </a:r>
                      <a:endParaRPr lang="en-US" sz="1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Once you have received approval, you are ready to begin operations!</a:t>
                      </a:r>
                    </a:p>
                    <a:p>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Related Information</a:t>
                      </a:r>
                      <a:endParaRPr lang="en-US" sz="2000" dirty="0">
                        <a:latin typeface="Arial" panose="020B0604020202020204" pitchFamily="34" charset="0"/>
                        <a:cs typeface="Arial" panose="020B0604020202020204" pitchFamily="34" charset="0"/>
                      </a:endParaRPr>
                    </a:p>
                    <a:p>
                      <a:pPr>
                        <a:buFont typeface="Arial" panose="020B0604020202020204" pitchFamily="34" charset="0"/>
                        <a:buChar char="•"/>
                      </a:pPr>
                      <a:r>
                        <a:rPr lang="en-US" sz="2000" dirty="0">
                          <a:latin typeface="Arial" panose="020B0604020202020204" pitchFamily="34" charset="0"/>
                          <a:cs typeface="Arial" panose="020B0604020202020204" pitchFamily="34" charset="0"/>
                          <a:hlinkClick r:id="rId5"/>
                        </a:rPr>
                        <a:t>Beer Homepage</a:t>
                      </a:r>
                      <a:r>
                        <a:rPr lang="en-US" sz="2000" dirty="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Arial" panose="020B0604020202020204" pitchFamily="34" charset="0"/>
                          <a:cs typeface="Arial" panose="020B0604020202020204" pitchFamily="34" charset="0"/>
                          <a:hlinkClick r:id="rId6"/>
                        </a:rPr>
                        <a:t>Brewer’s Notice</a:t>
                      </a:r>
                      <a:r>
                        <a:rPr lang="en-US" sz="2000" dirty="0">
                          <a:latin typeface="Arial" panose="020B0604020202020204" pitchFamily="34" charset="0"/>
                          <a:cs typeface="Arial" panose="020B0604020202020204" pitchFamily="34" charset="0"/>
                        </a:rPr>
                        <a:t> - TTB F 5130.10 </a:t>
                      </a:r>
                      <a:r>
                        <a:rPr lang="en-US" sz="2400" dirty="0"/>
                        <a:t>If you've decided to brew beer for sale then you must first qualify with TTB by submitting a Brewer's Notice application. </a:t>
                      </a:r>
                    </a:p>
                    <a:p>
                      <a:pPr>
                        <a:buFont typeface="Arial" panose="020B0604020202020204" pitchFamily="34" charset="0"/>
                        <a:buNone/>
                      </a:pPr>
                      <a:endParaRPr lang="en-US" sz="2000" dirty="0">
                        <a:latin typeface="Arial" panose="020B0604020202020204" pitchFamily="34" charset="0"/>
                        <a:cs typeface="Arial" panose="020B0604020202020204" pitchFamily="34" charset="0"/>
                      </a:endParaRPr>
                    </a:p>
                    <a:p>
                      <a:pPr>
                        <a:buFont typeface="Arial" panose="020B0604020202020204" pitchFamily="34" charset="0"/>
                        <a:buNone/>
                      </a:pPr>
                      <a:r>
                        <a:rPr lang="en-US" sz="2000" dirty="0">
                          <a:latin typeface="Arial" panose="020B0604020202020204" pitchFamily="34" charset="0"/>
                          <a:cs typeface="Arial" panose="020B0604020202020204" pitchFamily="34" charset="0"/>
                        </a:rPr>
                        <a:t>  </a:t>
                      </a:r>
                    </a:p>
                    <a:p>
                      <a:pPr>
                        <a:buFont typeface="Arial" panose="020B0604020202020204" pitchFamily="34" charset="0"/>
                        <a:buNone/>
                      </a:pPr>
                      <a:endParaRPr lang="en-US" sz="2000" dirty="0">
                        <a:latin typeface="Arial" panose="020B0604020202020204" pitchFamily="34" charset="0"/>
                        <a:cs typeface="Arial" panose="020B0604020202020204" pitchFamily="34" charset="0"/>
                      </a:endParaRPr>
                    </a:p>
                    <a:p>
                      <a:r>
                        <a:rPr lang="en-US" dirty="0"/>
                        <a:t> </a:t>
                      </a:r>
                    </a:p>
                  </a:txBody>
                  <a:tcPr marL="28575" marR="28575" marT="28575" marB="28575"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02110">
                <a:tc>
                  <a:txBody>
                    <a:bodyPr/>
                    <a:lstStyle/>
                    <a:p>
                      <a:r>
                        <a:rPr lang="en-US" dirty="0"/>
                        <a:t> </a:t>
                      </a:r>
                    </a:p>
                  </a:txBody>
                  <a:tcPr marL="28575" marR="28575" marT="28575" marB="28575">
                    <a:lnL>
                      <a:noFill/>
                    </a:lnL>
                    <a:lnR>
                      <a:noFill/>
                    </a:lnR>
                    <a:lnT>
                      <a:noFill/>
                    </a:lnT>
                    <a:lnB>
                      <a:noFill/>
                    </a:lnB>
                  </a:tcPr>
                </a:tc>
                <a:tc>
                  <a:txBody>
                    <a:bodyPr/>
                    <a:lstStyle/>
                    <a:p>
                      <a:pPr algn="ctr"/>
                      <a:r>
                        <a:rPr lang="en-US" dirty="0"/>
                        <a:t> </a:t>
                      </a:r>
                    </a:p>
                  </a:txBody>
                  <a:tcPr marL="28575" marR="28575" marT="28575" marB="28575">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4420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            Electronically – TTB Permits Online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6928926"/>
              </p:ext>
            </p:extLst>
          </p:nvPr>
        </p:nvGraphicFramePr>
        <p:xfrm>
          <a:off x="838200" y="1485900"/>
          <a:ext cx="10515600" cy="5795205"/>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250939">
                <a:tc gridSpan="2">
                  <a:txBody>
                    <a:bodyPr/>
                    <a:lstStyle/>
                    <a:p>
                      <a:endParaRPr lang="en-US" b="1" dirty="0"/>
                    </a:p>
                    <a:p>
                      <a:r>
                        <a:rPr lang="en-US" dirty="0"/>
                        <a:t>You can apply for approval of your application electronically using our free </a:t>
                      </a:r>
                      <a:r>
                        <a:rPr lang="en-US" dirty="0">
                          <a:hlinkClick r:id="rId2"/>
                        </a:rPr>
                        <a:t>TTB Permits Online</a:t>
                      </a:r>
                      <a:r>
                        <a:rPr lang="en-US" dirty="0"/>
                        <a:t> system.  Learn more about Permits Online at our </a:t>
                      </a:r>
                      <a:r>
                        <a:rPr lang="en-US" dirty="0">
                          <a:hlinkClick r:id="rId2"/>
                        </a:rPr>
                        <a:t>TTB Permits Online</a:t>
                      </a:r>
                      <a:r>
                        <a:rPr lang="en-US" dirty="0"/>
                        <a:t> page or see our </a:t>
                      </a:r>
                      <a:r>
                        <a:rPr lang="en-US" dirty="0">
                          <a:hlinkClick r:id="rId3"/>
                        </a:rPr>
                        <a:t>Permits Online Tutorial</a:t>
                      </a:r>
                      <a:r>
                        <a:rPr lang="en-US" dirty="0"/>
                        <a:t> which will walk you through the electronic application process.  </a:t>
                      </a:r>
                    </a:p>
                    <a:p>
                      <a:r>
                        <a:rPr lang="en-US" dirty="0"/>
                        <a:t> </a:t>
                      </a:r>
                    </a:p>
                    <a:p>
                      <a:r>
                        <a:rPr lang="en-US" b="1" dirty="0"/>
                        <a:t> </a:t>
                      </a:r>
                      <a:r>
                        <a:rPr lang="en-US" dirty="0"/>
                        <a:t>Permits Online makes it easy for you to apply for the type of notice/permit you need to start your business - just follow the instructions and prompts.  When you finish entering the required information and click submit, we begin processing your application, and send you a tracking number so you can check the status of your application online.  If you are prompted for additional documentation during the process, you can upload the requested documents electronically.  </a:t>
                      </a:r>
                      <a:r>
                        <a:rPr lang="en-US" b="1" dirty="0"/>
                        <a:t>There is no fee to apply.  </a:t>
                      </a:r>
                      <a:r>
                        <a:rPr lang="en-US" b="0" dirty="0"/>
                        <a:t>You need to Register for Permits Online, have</a:t>
                      </a:r>
                      <a:r>
                        <a:rPr lang="en-US" b="0" baseline="0" dirty="0"/>
                        <a:t> a Username and Password.  </a:t>
                      </a:r>
                      <a:endParaRPr lang="en-US" dirty="0"/>
                    </a:p>
                    <a:p>
                      <a:endParaRPr lang="en-US" dirty="0"/>
                    </a:p>
                    <a:p>
                      <a:r>
                        <a:rPr lang="en-US" b="1" dirty="0"/>
                        <a:t>Amendments</a:t>
                      </a:r>
                      <a:endParaRPr lang="en-US" dirty="0"/>
                    </a:p>
                    <a:p>
                      <a:r>
                        <a:rPr lang="en-US" dirty="0"/>
                        <a:t>Industry members who did not receive their initial approval through Permits Online cannot yet file amendments through Permits Online.  We expect this functionality to be available in the near future. </a:t>
                      </a:r>
                    </a:p>
                    <a:p>
                      <a:endParaRPr lang="en-US" dirty="0"/>
                    </a:p>
                    <a:p>
                      <a:r>
                        <a:rPr lang="en-US" dirty="0"/>
                        <a:t>Contact Customer Support at 877-882-3277 or by email at   </a:t>
                      </a:r>
                      <a:r>
                        <a:rPr lang="en-US" dirty="0">
                          <a:hlinkClick r:id="rId4"/>
                        </a:rPr>
                        <a:t>Permits.Online@ttb.gov</a:t>
                      </a:r>
                      <a:endParaRPr lang="en-US" dirty="0"/>
                    </a:p>
                    <a:p>
                      <a:endParaRPr lang="en-US" dirty="0"/>
                    </a:p>
                    <a:p>
                      <a:endParaRPr lang="en-US" b="1" dirty="0"/>
                    </a:p>
                  </a:txBody>
                  <a:tcPr marL="28575" marR="28575" marT="28575" marB="28575"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525975">
                <a:tc>
                  <a:txBody>
                    <a:bodyPr/>
                    <a:lstStyle/>
                    <a:p>
                      <a:r>
                        <a:rPr lang="en-US"/>
                        <a:t> </a:t>
                      </a:r>
                    </a:p>
                  </a:txBody>
                  <a:tcPr marL="28575" marR="28575" marT="28575" marB="28575">
                    <a:lnL>
                      <a:noFill/>
                    </a:lnL>
                    <a:lnR>
                      <a:noFill/>
                    </a:lnR>
                    <a:lnT>
                      <a:noFill/>
                    </a:lnT>
                    <a:lnB>
                      <a:noFill/>
                    </a:lnB>
                  </a:tcPr>
                </a:tc>
                <a:tc>
                  <a:txBody>
                    <a:bodyPr/>
                    <a:lstStyle/>
                    <a:p>
                      <a:pPr algn="ctr"/>
                      <a:r>
                        <a:rPr lang="en-US" dirty="0"/>
                        <a:t> </a:t>
                      </a:r>
                    </a:p>
                  </a:txBody>
                  <a:tcPr marL="28575" marR="28575" marT="28575" marB="28575">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Page 050000</a:t>
            </a:r>
          </a:p>
        </p:txBody>
      </p:sp>
    </p:spTree>
    <p:extLst>
      <p:ext uri="{BB962C8B-B14F-4D97-AF65-F5344CB8AC3E}">
        <p14:creationId xmlns:p14="http://schemas.microsoft.com/office/powerpoint/2010/main" val="410812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                   Filing By Mail (</a:t>
            </a:r>
            <a:r>
              <a:rPr lang="en-US" sz="2800" dirty="0"/>
              <a:t>not the preferred method</a:t>
            </a:r>
            <a:r>
              <a:rPr lang="en-US" sz="3200"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7178651"/>
              </p:ext>
            </p:extLst>
          </p:nvPr>
        </p:nvGraphicFramePr>
        <p:xfrm>
          <a:off x="838200" y="1690688"/>
          <a:ext cx="9342730" cy="4882011"/>
        </p:xfrm>
        <a:graphic>
          <a:graphicData uri="http://schemas.openxmlformats.org/drawingml/2006/table">
            <a:tbl>
              <a:tblPr/>
              <a:tblGrid>
                <a:gridCol w="4671365">
                  <a:extLst>
                    <a:ext uri="{9D8B030D-6E8A-4147-A177-3AD203B41FA5}">
                      <a16:colId xmlns:a16="http://schemas.microsoft.com/office/drawing/2014/main" val="20000"/>
                    </a:ext>
                  </a:extLst>
                </a:gridCol>
                <a:gridCol w="4671365">
                  <a:extLst>
                    <a:ext uri="{9D8B030D-6E8A-4147-A177-3AD203B41FA5}">
                      <a16:colId xmlns:a16="http://schemas.microsoft.com/office/drawing/2014/main" val="20001"/>
                    </a:ext>
                  </a:extLst>
                </a:gridCol>
              </a:tblGrid>
              <a:tr h="4222999">
                <a:tc gridSpan="2">
                  <a:txBody>
                    <a:bodyPr/>
                    <a:lstStyle/>
                    <a:p>
                      <a:r>
                        <a:rPr lang="en-US" sz="1600" dirty="0">
                          <a:latin typeface="Arial" panose="020B0604020202020204" pitchFamily="34" charset="0"/>
                          <a:cs typeface="Arial" panose="020B0604020202020204" pitchFamily="34" charset="0"/>
                        </a:rPr>
                        <a:t>It is still possible to file </a:t>
                      </a:r>
                      <a:r>
                        <a:rPr lang="en-US" sz="1600" dirty="0">
                          <a:latin typeface="Arial" panose="020B0604020202020204" pitchFamily="34" charset="0"/>
                          <a:cs typeface="Arial" panose="020B0604020202020204" pitchFamily="34" charset="0"/>
                          <a:hlinkClick r:id="rId2"/>
                        </a:rPr>
                        <a:t>paper applications</a:t>
                      </a:r>
                      <a:r>
                        <a:rPr lang="en-US" sz="1600" dirty="0">
                          <a:latin typeface="Arial" panose="020B0604020202020204" pitchFamily="34" charset="0"/>
                          <a:cs typeface="Arial" panose="020B0604020202020204" pitchFamily="34" charset="0"/>
                        </a:rPr>
                        <a:t> and submit them by mail to TTB</a:t>
                      </a:r>
                      <a:r>
                        <a:rPr lang="en-US" sz="1600" b="1" dirty="0">
                          <a:latin typeface="Arial" panose="020B0604020202020204" pitchFamily="34" charset="0"/>
                          <a:cs typeface="Arial" panose="020B0604020202020204" pitchFamily="34" charset="0"/>
                        </a:rPr>
                        <a:t>.  However, filing electronically generally will help in submitting a complete application to ensure timely processing.  In addition, filing through Permits Online will allow you to obtain the status and updates of your application at any time.  Any approved documents will be available electronically through Permits Online.</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Whether filing on paper or electronically, during the application process you must send us all the required information so that TTB can consider your application.  Some required documents: </a:t>
                      </a:r>
                    </a:p>
                    <a:p>
                      <a:endParaRPr lang="en-US"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Brewer’s Notice – TTB F 5130.10</a:t>
                      </a:r>
                    </a:p>
                    <a:p>
                      <a:pPr>
                        <a:buFont typeface="Arial" panose="020B0604020202020204" pitchFamily="34" charset="0"/>
                        <a:buChar char="•"/>
                      </a:pPr>
                      <a:r>
                        <a:rPr lang="en-US" sz="1600" dirty="0">
                          <a:latin typeface="Arial" panose="020B0604020202020204" pitchFamily="34" charset="0"/>
                          <a:cs typeface="Arial" panose="020B0604020202020204" pitchFamily="34" charset="0"/>
                        </a:rPr>
                        <a:t>    Brewer’s Bond - </a:t>
                      </a:r>
                      <a:r>
                        <a:rPr lang="en-US" sz="1600" dirty="0">
                          <a:latin typeface="Arial" panose="020B0604020202020204" pitchFamily="34" charset="0"/>
                          <a:cs typeface="Arial" panose="020B0604020202020204" pitchFamily="34" charset="0"/>
                          <a:hlinkClick r:id="rId3"/>
                        </a:rPr>
                        <a:t>TTB F 5130.22</a:t>
                      </a:r>
                      <a:r>
                        <a:rPr lang="en-US" sz="1600" dirty="0">
                          <a:latin typeface="Arial" panose="020B0604020202020204" pitchFamily="34" charset="0"/>
                          <a:cs typeface="Arial" panose="020B0604020202020204" pitchFamily="34" charset="0"/>
                        </a:rPr>
                        <a:t>  or Brewer’s Collateral Bond - </a:t>
                      </a:r>
                      <a:r>
                        <a:rPr lang="en-US" sz="1600" dirty="0">
                          <a:latin typeface="Arial" panose="020B0604020202020204" pitchFamily="34" charset="0"/>
                          <a:cs typeface="Arial" panose="020B0604020202020204" pitchFamily="34" charset="0"/>
                          <a:hlinkClick r:id="rId4"/>
                        </a:rPr>
                        <a:t>TTB F 5130.25</a:t>
                      </a:r>
                      <a:r>
                        <a:rPr lang="en-US" sz="1600" dirty="0">
                          <a:latin typeface="Arial" panose="020B0604020202020204" pitchFamily="34" charset="0"/>
                          <a:cs typeface="Arial" panose="020B0604020202020204" pitchFamily="34" charset="0"/>
                        </a:rPr>
                        <a:t>.  A Consent   </a:t>
                      </a:r>
                    </a:p>
                    <a:p>
                      <a:pPr>
                        <a:buFont typeface="Arial" panose="020B0604020202020204" pitchFamily="34" charset="0"/>
                        <a:buNone/>
                      </a:pPr>
                      <a:r>
                        <a:rPr lang="en-US" sz="1600" dirty="0">
                          <a:latin typeface="Arial" panose="020B0604020202020204" pitchFamily="34" charset="0"/>
                          <a:cs typeface="Arial" panose="020B0604020202020204" pitchFamily="34" charset="0"/>
                        </a:rPr>
                        <a:t>     Surety –</a:t>
                      </a:r>
                      <a:r>
                        <a:rPr lang="en-US" sz="1600" baseline="0" dirty="0">
                          <a:latin typeface="Arial" panose="020B0604020202020204" pitchFamily="34" charset="0"/>
                          <a:cs typeface="Arial" panose="020B0604020202020204" pitchFamily="34" charset="0"/>
                        </a:rPr>
                        <a:t> </a:t>
                      </a:r>
                      <a:r>
                        <a:rPr lang="en-US" sz="1600" u="sng" baseline="0" dirty="0">
                          <a:solidFill>
                            <a:srgbClr val="0070C0"/>
                          </a:solidFill>
                          <a:latin typeface="Arial" panose="020B0604020202020204" pitchFamily="34" charset="0"/>
                          <a:cs typeface="Arial" panose="020B0604020202020204" pitchFamily="34" charset="0"/>
                        </a:rPr>
                        <a:t>TTB F 5000.18</a:t>
                      </a:r>
                      <a:r>
                        <a:rPr lang="en-US" sz="1600" baseline="0" dirty="0">
                          <a:latin typeface="Arial" panose="020B0604020202020204" pitchFamily="34" charset="0"/>
                          <a:cs typeface="Arial" panose="020B0604020202020204" pitchFamily="34" charset="0"/>
                        </a:rPr>
                        <a:t> could also be needed.</a:t>
                      </a:r>
                    </a:p>
                    <a:p>
                      <a:pPr marL="285750" indent="-285750">
                        <a:buFont typeface="Arial" panose="020B0604020202020204" pitchFamily="34" charset="0"/>
                        <a:buChar char="•"/>
                      </a:pPr>
                      <a:r>
                        <a:rPr lang="en-US" sz="1600" baseline="0" dirty="0">
                          <a:latin typeface="Arial" panose="020B0604020202020204" pitchFamily="34" charset="0"/>
                          <a:cs typeface="Arial" panose="020B0604020202020204" pitchFamily="34" charset="0"/>
                        </a:rPr>
                        <a:t>File other Qualifying Documents.</a:t>
                      </a:r>
                    </a:p>
                    <a:p>
                      <a:pPr>
                        <a:buFont typeface="Arial" panose="020B0604020202020204" pitchFamily="34" charset="0"/>
                        <a:buNone/>
                      </a:pPr>
                      <a:r>
                        <a:rPr lang="en-US" sz="1600" baseline="0" dirty="0">
                          <a:latin typeface="Arial" panose="020B0604020202020204" pitchFamily="34" charset="0"/>
                          <a:cs typeface="Arial" panose="020B0604020202020204" pitchFamily="34" charset="0"/>
                        </a:rPr>
                        <a:t>  </a:t>
                      </a:r>
                    </a:p>
                    <a:p>
                      <a:pPr>
                        <a:buFont typeface="Arial" panose="020B0604020202020204" pitchFamily="34" charset="0"/>
                        <a:buNone/>
                      </a:pPr>
                      <a:r>
                        <a:rPr lang="en-US" sz="1600" baseline="0" dirty="0">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a:p>
                      <a:pPr>
                        <a:buFont typeface="Arial" panose="020B0604020202020204" pitchFamily="34" charset="0"/>
                        <a:buNone/>
                      </a:pP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 </a:t>
                      </a:r>
                    </a:p>
                    <a:p>
                      <a:r>
                        <a:rPr lang="en-US" sz="1400" dirty="0"/>
                        <a:t> </a:t>
                      </a:r>
                    </a:p>
                    <a:p>
                      <a:r>
                        <a:rPr lang="en-US" sz="1400" b="1" dirty="0"/>
                        <a:t> </a:t>
                      </a:r>
                    </a:p>
                  </a:txBody>
                  <a:tcPr marL="22201" marR="22201" marT="22201" marB="22201"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265609">
                <a:tc>
                  <a:txBody>
                    <a:bodyPr/>
                    <a:lstStyle/>
                    <a:p>
                      <a:r>
                        <a:rPr lang="en-US" sz="1400" dirty="0"/>
                        <a:t> </a:t>
                      </a:r>
                    </a:p>
                  </a:txBody>
                  <a:tcPr marL="22201" marR="22201" marT="22201" marB="22201">
                    <a:lnL>
                      <a:noFill/>
                    </a:lnL>
                    <a:lnR>
                      <a:noFill/>
                    </a:lnR>
                    <a:lnT>
                      <a:noFill/>
                    </a:lnT>
                    <a:lnB>
                      <a:noFill/>
                    </a:lnB>
                  </a:tcPr>
                </a:tc>
                <a:tc>
                  <a:txBody>
                    <a:bodyPr/>
                    <a:lstStyle/>
                    <a:p>
                      <a:pPr algn="ctr"/>
                      <a:r>
                        <a:rPr lang="en-US" sz="1400" dirty="0"/>
                        <a:t> </a:t>
                      </a:r>
                    </a:p>
                  </a:txBody>
                  <a:tcPr marL="22201" marR="22201" marT="22201" marB="22201">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flipV="1">
            <a:off x="-1750291" y="-161807"/>
            <a:ext cx="139422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Page 050000</a:t>
            </a:r>
          </a:p>
        </p:txBody>
      </p:sp>
    </p:spTree>
    <p:extLst>
      <p:ext uri="{BB962C8B-B14F-4D97-AF65-F5344CB8AC3E}">
        <p14:creationId xmlns:p14="http://schemas.microsoft.com/office/powerpoint/2010/main" val="410748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4375"/>
          </a:xfrm>
        </p:spPr>
        <p:txBody>
          <a:bodyPr>
            <a:normAutofit/>
          </a:bodyPr>
          <a:lstStyle/>
          <a:p>
            <a:r>
              <a:rPr lang="en-US" sz="2400" dirty="0"/>
              <a:t>Permits Online Required Documents – for a Brewer’s Notice (F 5130.10) or permit </a:t>
            </a:r>
          </a:p>
        </p:txBody>
      </p:sp>
      <p:sp>
        <p:nvSpPr>
          <p:cNvPr id="3" name="Content Placeholder 2"/>
          <p:cNvSpPr>
            <a:spLocks noGrp="1"/>
          </p:cNvSpPr>
          <p:nvPr>
            <p:ph idx="1"/>
          </p:nvPr>
        </p:nvSpPr>
        <p:spPr>
          <a:xfrm>
            <a:off x="838200" y="1282700"/>
            <a:ext cx="10515600" cy="4894263"/>
          </a:xfrm>
        </p:spPr>
        <p:txBody>
          <a:bodyPr>
            <a:normAutofit fontScale="55000" lnSpcReduction="20000"/>
          </a:bodyPr>
          <a:lstStyle/>
          <a:p>
            <a:r>
              <a:rPr lang="en-US" sz="3800" dirty="0"/>
              <a:t>Lease agreement or proof of property ownership</a:t>
            </a:r>
            <a:br>
              <a:rPr lang="en-US" sz="3800" dirty="0"/>
            </a:br>
            <a:endParaRPr lang="en-US" sz="3800" dirty="0"/>
          </a:p>
          <a:p>
            <a:r>
              <a:rPr lang="en-US" sz="3800" dirty="0"/>
              <a:t>Description of premises – detailed with dimensions, list brewery bldg., tract of land, identify equipment with size, loading docks, doors, windows, etc. 27 CFR 25.68</a:t>
            </a:r>
            <a:br>
              <a:rPr lang="en-US" sz="3800" dirty="0"/>
            </a:br>
            <a:endParaRPr lang="en-US" sz="3800" dirty="0"/>
          </a:p>
          <a:p>
            <a:r>
              <a:rPr lang="en-US" sz="3800" dirty="0"/>
              <a:t>Copy of Driver’s License or Official State ID Card</a:t>
            </a:r>
            <a:br>
              <a:rPr lang="en-US" sz="3800" dirty="0"/>
            </a:br>
            <a:endParaRPr lang="en-US" sz="3800" dirty="0"/>
          </a:p>
          <a:p>
            <a:r>
              <a:rPr lang="en-US" sz="3800" dirty="0"/>
              <a:t>Source of funds (bank account statements, loans or gifts) – personal savings, loans, financial gift, etc.</a:t>
            </a:r>
            <a:br>
              <a:rPr lang="en-US" sz="3800" dirty="0"/>
            </a:br>
            <a:endParaRPr lang="en-US" sz="3800" dirty="0"/>
          </a:p>
          <a:p>
            <a:r>
              <a:rPr lang="en-US" sz="3800" dirty="0"/>
              <a:t>Signing Authority Authorization on one of the following: (LLC or Corporate Resolution, Articles, By-laws, Operating Agreement or Signing Authority For Corporate or LLC Officials TTB F 5100.1).   </a:t>
            </a:r>
            <a:br>
              <a:rPr lang="en-US" sz="3800" dirty="0"/>
            </a:br>
            <a:endParaRPr lang="en-US" sz="3800" dirty="0"/>
          </a:p>
          <a:p>
            <a:r>
              <a:rPr lang="en-US" sz="3800" dirty="0"/>
              <a:t>Articles of Incorporation, Certificate of Incorporation, By-Laws, Articles of Organization, Certificate of Organization, Partnership Agreement</a:t>
            </a:r>
            <a:br>
              <a:rPr lang="en-US" sz="3800" dirty="0"/>
            </a:br>
            <a:br>
              <a:rPr lang="en-US" sz="3400" dirty="0"/>
            </a:br>
            <a:endParaRPr lang="en-US" sz="3400" dirty="0"/>
          </a:p>
          <a:p>
            <a:pPr marL="0" indent="0">
              <a:buNone/>
            </a:pPr>
            <a:endParaRPr lang="en-US" sz="3400" dirty="0"/>
          </a:p>
          <a:p>
            <a:endParaRPr lang="en-US" dirty="0"/>
          </a:p>
        </p:txBody>
      </p:sp>
    </p:spTree>
    <p:extLst>
      <p:ext uri="{BB962C8B-B14F-4D97-AF65-F5344CB8AC3E}">
        <p14:creationId xmlns:p14="http://schemas.microsoft.com/office/powerpoint/2010/main" val="1202413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9475"/>
          </a:xfrm>
        </p:spPr>
        <p:txBody>
          <a:bodyPr>
            <a:normAutofit/>
          </a:bodyPr>
          <a:lstStyle/>
          <a:p>
            <a:r>
              <a:rPr lang="en-US" sz="2000" dirty="0"/>
              <a:t>Cont’d - Permits Online Required Documents – for a Brewer’s Notice (F 5130.10) or permit</a:t>
            </a:r>
            <a:r>
              <a:rPr lang="en-US" sz="2400" dirty="0"/>
              <a:t>.  </a:t>
            </a:r>
            <a:br>
              <a:rPr lang="en-US" sz="2400" dirty="0"/>
            </a:b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33500"/>
            <a:ext cx="10515600" cy="4843463"/>
          </a:xfrm>
        </p:spPr>
        <p:txBody>
          <a:bodyPr>
            <a:normAutofit fontScale="25000" lnSpcReduction="20000"/>
          </a:bodyPr>
          <a:lstStyle/>
          <a:p>
            <a:r>
              <a:rPr lang="en-US" sz="8000" dirty="0">
                <a:cs typeface="Arial" panose="020B0604020202020204" pitchFamily="34" charset="0"/>
              </a:rPr>
              <a:t>Proof of Trade Name Registration</a:t>
            </a:r>
          </a:p>
          <a:p>
            <a:r>
              <a:rPr lang="en-US" sz="8000" dirty="0">
                <a:cs typeface="Arial" panose="020B0604020202020204" pitchFamily="34" charset="0"/>
              </a:rPr>
              <a:t>Bottling On Account For Trade Name Letter – Required if adding a Bottling on Account For Trade Name</a:t>
            </a:r>
          </a:p>
          <a:p>
            <a:r>
              <a:rPr lang="en-US" sz="8000" dirty="0">
                <a:cs typeface="Arial" panose="020B0604020202020204" pitchFamily="34" charset="0"/>
              </a:rPr>
              <a:t>Alternating Proprietorship Agreement – Required if you indicated you were part of an Alternating Proprietorship , or part of an Alternating Premises arrangement with a different owner.  Industry Circular 2005-2:  Alternating Proprietors at Brewery Premises</a:t>
            </a:r>
          </a:p>
          <a:p>
            <a:r>
              <a:rPr lang="en-US" sz="8000" dirty="0">
                <a:cs typeface="Arial" panose="020B0604020202020204" pitchFamily="34" charset="0"/>
              </a:rPr>
              <a:t>Business Plan – </a:t>
            </a:r>
            <a:r>
              <a:rPr lang="en-US" sz="8000" dirty="0"/>
              <a:t>Required if you indicated you were part of an Alternating Proprietorship or part of an Alternating Premises arrangement.</a:t>
            </a:r>
            <a:endParaRPr lang="en-US" sz="8000" dirty="0">
              <a:cs typeface="Arial" panose="020B0604020202020204" pitchFamily="34" charset="0"/>
            </a:endParaRPr>
          </a:p>
          <a:p>
            <a:r>
              <a:rPr lang="en-US" sz="8000" dirty="0">
                <a:cs typeface="Arial" panose="020B0604020202020204" pitchFamily="34" charset="0"/>
              </a:rPr>
              <a:t>Operating Agreement – If required in your State</a:t>
            </a:r>
          </a:p>
          <a:p>
            <a:r>
              <a:rPr lang="en-US" sz="8000" dirty="0">
                <a:cs typeface="Arial" panose="020B0604020202020204" pitchFamily="34" charset="0"/>
              </a:rPr>
              <a:t>Power of Attorney - TTB F 5000.8</a:t>
            </a:r>
          </a:p>
          <a:p>
            <a:r>
              <a:rPr lang="en-US" sz="8000" dirty="0"/>
              <a:t>Personnel Questionnaire is now considered the “OOI” (Owner/Officer Information). The OOI is required to be completed for any officer/director, etc.</a:t>
            </a:r>
          </a:p>
          <a:p>
            <a:r>
              <a:rPr lang="en-US" sz="8000" dirty="0"/>
              <a:t>Letter of Intent for Foreign Supplier, Certificate to Operate in Foreign State</a:t>
            </a:r>
            <a:r>
              <a:rPr lang="en-US" sz="8000" dirty="0">
                <a:cs typeface="Arial" panose="020B0604020202020204" pitchFamily="34" charset="0"/>
              </a:rPr>
              <a:t> </a:t>
            </a:r>
          </a:p>
          <a:p>
            <a:r>
              <a:rPr lang="en-US" sz="8000" dirty="0"/>
              <a:t>The Environmental and Water Quality information is in system but are posed as questions</a:t>
            </a:r>
            <a:endParaRPr lang="en-US" sz="8000" dirty="0">
              <a:cs typeface="Arial" panose="020B0604020202020204" pitchFamily="34" charset="0"/>
            </a:endParaRPr>
          </a:p>
          <a:p>
            <a:pPr marL="0" indent="0">
              <a:buNone/>
            </a:pPr>
            <a:r>
              <a:rPr lang="en-US" sz="7200" dirty="0">
                <a:cs typeface="Arial" panose="020B0604020202020204" pitchFamily="34" charset="0"/>
              </a:rPr>
              <a:t>   </a:t>
            </a:r>
          </a:p>
          <a:p>
            <a:pPr marL="0" indent="0">
              <a:buNone/>
            </a:pPr>
            <a:r>
              <a:rPr lang="en-US" sz="6400" dirty="0">
                <a:cs typeface="Arial" panose="020B0604020202020204" pitchFamily="34" charset="0"/>
              </a:rPr>
              <a:t> </a:t>
            </a:r>
          </a:p>
          <a:p>
            <a:pPr marL="0" indent="0">
              <a:buNone/>
            </a:pPr>
            <a:r>
              <a:rPr lang="en-US" sz="7200" dirty="0">
                <a:cs typeface="Arial" panose="020B0604020202020204" pitchFamily="34" charset="0"/>
              </a:rPr>
              <a:t>      </a:t>
            </a:r>
          </a:p>
          <a:p>
            <a:pPr marL="0" indent="0">
              <a:buNone/>
            </a:pPr>
            <a:r>
              <a:rPr lang="en-US" sz="7200" dirty="0">
                <a:cs typeface="Arial" panose="020B0604020202020204" pitchFamily="34" charset="0"/>
              </a:rPr>
              <a:t>    </a:t>
            </a:r>
            <a:r>
              <a:rPr lang="en-US" sz="5600" dirty="0">
                <a:cs typeface="Arial" panose="020B0604020202020204" pitchFamily="34" charset="0"/>
              </a:rPr>
              <a:t>    </a:t>
            </a:r>
          </a:p>
          <a:p>
            <a:pPr marL="0" indent="0">
              <a:buNone/>
            </a:pPr>
            <a:r>
              <a:rPr lang="en-US" sz="5600" dirty="0"/>
              <a:t>  </a:t>
            </a:r>
          </a:p>
          <a:p>
            <a:pPr marL="0" indent="0">
              <a:buNone/>
            </a:pPr>
            <a:r>
              <a:rPr lang="en-US" sz="1600" dirty="0"/>
              <a:t>                            </a:t>
            </a:r>
          </a:p>
          <a:p>
            <a:pPr marL="0" indent="0">
              <a:buNone/>
            </a:pPr>
            <a:r>
              <a:rPr lang="en-US" sz="1600" dirty="0"/>
              <a:t> 	</a:t>
            </a:r>
            <a:r>
              <a:rPr lang="en-US" dirty="0"/>
              <a:t>	</a:t>
            </a:r>
          </a:p>
        </p:txBody>
      </p:sp>
    </p:spTree>
    <p:extLst>
      <p:ext uri="{BB962C8B-B14F-4D97-AF65-F5344CB8AC3E}">
        <p14:creationId xmlns:p14="http://schemas.microsoft.com/office/powerpoint/2010/main" val="143767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3500" y="165100"/>
            <a:ext cx="5107900" cy="6620778"/>
          </a:xfrm>
          <a:prstGeom prst="rect">
            <a:avLst/>
          </a:prstGeom>
        </p:spPr>
      </p:pic>
      <p:sp>
        <p:nvSpPr>
          <p:cNvPr id="3" name="Rectangle 2"/>
          <p:cNvSpPr/>
          <p:nvPr/>
        </p:nvSpPr>
        <p:spPr>
          <a:xfrm>
            <a:off x="228600" y="3244334"/>
            <a:ext cx="3124200"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Brewer’s Notice TTB F 5130.10</a:t>
            </a:r>
            <a:endParaRPr lang="en-US" dirty="0"/>
          </a:p>
        </p:txBody>
      </p:sp>
    </p:spTree>
    <p:extLst>
      <p:ext uri="{BB962C8B-B14F-4D97-AF65-F5344CB8AC3E}">
        <p14:creationId xmlns:p14="http://schemas.microsoft.com/office/powerpoint/2010/main" val="3938828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3500" y="91159"/>
            <a:ext cx="5085000" cy="6675681"/>
          </a:xfrm>
          <a:prstGeom prst="rect">
            <a:avLst/>
          </a:prstGeom>
        </p:spPr>
      </p:pic>
    </p:spTree>
    <p:extLst>
      <p:ext uri="{BB962C8B-B14F-4D97-AF65-F5344CB8AC3E}">
        <p14:creationId xmlns:p14="http://schemas.microsoft.com/office/powerpoint/2010/main" val="224670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Contract Brewi</a:t>
            </a:r>
            <a:r>
              <a:rPr lang="en-US" sz="3600" dirty="0">
                <a:latin typeface="Arial" panose="020B0604020202020204" pitchFamily="34" charset="0"/>
                <a:cs typeface="Arial" panose="020B0604020202020204" pitchFamily="34" charset="0"/>
              </a:rPr>
              <a:t>ng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Industry Circular 2005-2</a:t>
            </a:r>
          </a:p>
        </p:txBody>
      </p:sp>
      <p:sp>
        <p:nvSpPr>
          <p:cNvPr id="3" name="Content Placeholder 2"/>
          <p:cNvSpPr>
            <a:spLocks noGrp="1"/>
          </p:cNvSpPr>
          <p:nvPr>
            <p:ph idx="1"/>
          </p:nvPr>
        </p:nvSpPr>
        <p:spPr/>
        <p:txBody>
          <a:bodyPr>
            <a:normAutofit lnSpcReduction="10000"/>
          </a:bodyPr>
          <a:lstStyle/>
          <a:p>
            <a:r>
              <a:rPr lang="en-US" b="1" dirty="0"/>
              <a:t>What is a “contract brewing” arrangement? </a:t>
            </a:r>
            <a:endParaRPr lang="en-US" dirty="0"/>
          </a:p>
          <a:p>
            <a:r>
              <a:rPr lang="en-US" dirty="0"/>
              <a:t>A contract brewing arrangement is a business relationship in which one person, such as a wholesale or retail dealer or a brewer, pays a brewing company, the “contract brewer,” to produce beer for him or her.  The contract brewer is entirely responsible for producing the beer, keeping appropriate brewery records, labeling the beer with its name and address, obtaining necessary certificates of label approval (COLAs), and paying tax at the appropriate rate upon removal of the beer from the brewery.  The contract brewer retains title to the beer at least until the beer is </a:t>
            </a:r>
            <a:r>
              <a:rPr lang="en-US" dirty="0" err="1"/>
              <a:t>taxpaid</a:t>
            </a:r>
            <a:r>
              <a:rPr lang="en-US" dirty="0"/>
              <a:t> or removed from the brewery.  TTB considers contract brewing arrangements to be ordinary commercial arrangements. </a:t>
            </a:r>
          </a:p>
          <a:p>
            <a:endParaRPr lang="en-US" dirty="0"/>
          </a:p>
        </p:txBody>
      </p:sp>
    </p:spTree>
    <p:extLst>
      <p:ext uri="{BB962C8B-B14F-4D97-AF65-F5344CB8AC3E}">
        <p14:creationId xmlns:p14="http://schemas.microsoft.com/office/powerpoint/2010/main" val="408837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Alternating Proprietorship</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Industry Circular 2005-2</a:t>
            </a:r>
          </a:p>
        </p:txBody>
      </p:sp>
      <p:sp>
        <p:nvSpPr>
          <p:cNvPr id="3" name="Content Placeholder 2"/>
          <p:cNvSpPr>
            <a:spLocks noGrp="1"/>
          </p:cNvSpPr>
          <p:nvPr>
            <p:ph idx="1"/>
          </p:nvPr>
        </p:nvSpPr>
        <p:spPr/>
        <p:txBody>
          <a:bodyPr>
            <a:normAutofit lnSpcReduction="10000"/>
          </a:bodyPr>
          <a:lstStyle/>
          <a:p>
            <a:r>
              <a:rPr lang="en-US" b="1" dirty="0"/>
              <a:t>What is an “alternating brewery proprietorship”? </a:t>
            </a:r>
            <a:endParaRPr lang="en-US" dirty="0"/>
          </a:p>
          <a:p>
            <a:r>
              <a:rPr lang="en-US" dirty="0"/>
              <a:t>An “alternating proprietorship” is a term we use to describe an arrangement in which two or more people take turns using the physical premises of a brewery.  Generally, the proprietor of an existing brewery, the “host brewer,” agrees to rent space and equipment to a new “tenant brewer.”  The tenant qualifies as a brewer under part 25 by filing the appropriate documents with TTB.  The tenant produces beer, keeps appropriate brewery records, labels the beer with its own name and address, obtains the necessary COLAs, and pays tax at the appropriate rate upon removal of its beer from the brewery.  The tenant brewer has title to the beer at all stages of the brewing process. </a:t>
            </a:r>
          </a:p>
          <a:p>
            <a:endParaRPr lang="en-US" dirty="0"/>
          </a:p>
        </p:txBody>
      </p:sp>
    </p:spTree>
    <p:extLst>
      <p:ext uri="{BB962C8B-B14F-4D97-AF65-F5344CB8AC3E}">
        <p14:creationId xmlns:p14="http://schemas.microsoft.com/office/powerpoint/2010/main" val="260287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                              Records &amp; Reports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27 CFR Part 25 Subpart U</a:t>
            </a:r>
          </a:p>
        </p:txBody>
      </p:sp>
      <p:sp>
        <p:nvSpPr>
          <p:cNvPr id="3" name="Content Placeholder 2"/>
          <p:cNvSpPr>
            <a:spLocks noGrp="1"/>
          </p:cNvSpPr>
          <p:nvPr>
            <p:ph idx="1"/>
          </p:nvPr>
        </p:nvSpPr>
        <p:spPr/>
        <p:txBody>
          <a:bodyPr>
            <a:normAutofit/>
          </a:bodyPr>
          <a:lstStyle/>
          <a:p>
            <a:r>
              <a:rPr lang="en-US" sz="2400" dirty="0"/>
              <a:t>Daily Records of Operations </a:t>
            </a:r>
            <a:r>
              <a:rPr lang="en-US" sz="2400"/>
              <a:t>&amp; Daily Summary </a:t>
            </a:r>
            <a:r>
              <a:rPr lang="en-US" sz="2400" dirty="0"/>
              <a:t>Records § 25.292</a:t>
            </a:r>
          </a:p>
          <a:p>
            <a:r>
              <a:rPr lang="en-US" sz="2400" dirty="0"/>
              <a:t>Record of </a:t>
            </a:r>
            <a:r>
              <a:rPr lang="en-US" sz="2400" dirty="0" err="1"/>
              <a:t>Ballings</a:t>
            </a:r>
            <a:r>
              <a:rPr lang="en-US" sz="2400" dirty="0"/>
              <a:t> and Alcohol Content § 25.293</a:t>
            </a:r>
          </a:p>
          <a:p>
            <a:r>
              <a:rPr lang="en-US" sz="2400" dirty="0"/>
              <a:t>Inventories (at least monthly) § 25.294</a:t>
            </a:r>
          </a:p>
          <a:p>
            <a:r>
              <a:rPr lang="en-US" sz="2400" dirty="0"/>
              <a:t>Record of Operations, (monthly, quarterly) F 5130.9-Brewer’s Report of Operations or F 5130.26 - Quarterly Brewer’s Report of Operations   § 25.297</a:t>
            </a:r>
          </a:p>
          <a:p>
            <a:r>
              <a:rPr lang="en-US" sz="2400" dirty="0"/>
              <a:t> Excise Tax Return, F 5000.24 (semi-monthly, quarterly @ $7.00 or $18.00/barrel) § 25.298.  One barrel = 31 gallons.  </a:t>
            </a:r>
          </a:p>
          <a:p>
            <a:r>
              <a:rPr lang="en-US" sz="2400" dirty="0"/>
              <a:t>Determination of tax on bottled and keg beer.  Compute to 5 decimal places &amp; round to 2 decimal places.  Use barrel equivalent factors. § 25.155 – § 25.167</a:t>
            </a:r>
          </a:p>
          <a:p>
            <a:r>
              <a:rPr lang="en-US" sz="2400" dirty="0"/>
              <a:t>Other records in 27 CFR Part 25</a:t>
            </a:r>
          </a:p>
        </p:txBody>
      </p:sp>
    </p:spTree>
    <p:extLst>
      <p:ext uri="{BB962C8B-B14F-4D97-AF65-F5344CB8AC3E}">
        <p14:creationId xmlns:p14="http://schemas.microsoft.com/office/powerpoint/2010/main" val="409993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Brewer vs Business Brewer/Brewpub</a:t>
            </a:r>
          </a:p>
        </p:txBody>
      </p:sp>
      <p:sp>
        <p:nvSpPr>
          <p:cNvPr id="3" name="Content Placeholder 2"/>
          <p:cNvSpPr>
            <a:spLocks noGrp="1"/>
          </p:cNvSpPr>
          <p:nvPr>
            <p:ph sz="half" idx="1"/>
          </p:nvPr>
        </p:nvSpPr>
        <p:spPr/>
        <p:txBody>
          <a:bodyPr>
            <a:normAutofit fontScale="85000" lnSpcReduction="20000"/>
          </a:bodyPr>
          <a:lstStyle/>
          <a:p>
            <a:r>
              <a:rPr lang="en-US" dirty="0"/>
              <a:t>Hobby - Considerations</a:t>
            </a:r>
          </a:p>
          <a:p>
            <a:pPr marL="0" indent="0">
              <a:buNone/>
            </a:pPr>
            <a:r>
              <a:rPr lang="en-US" dirty="0"/>
              <a:t>$ - $$</a:t>
            </a:r>
          </a:p>
          <a:p>
            <a:pPr marL="0" indent="0">
              <a:buNone/>
            </a:pPr>
            <a:r>
              <a:rPr lang="en-US" dirty="0"/>
              <a:t>What class/type to brew,</a:t>
            </a:r>
          </a:p>
          <a:p>
            <a:pPr marL="0" indent="0">
              <a:buNone/>
            </a:pPr>
            <a:r>
              <a:rPr lang="en-US" dirty="0"/>
              <a:t>Type of packages to use,</a:t>
            </a:r>
          </a:p>
          <a:p>
            <a:pPr marL="0" indent="0">
              <a:buNone/>
            </a:pPr>
            <a:r>
              <a:rPr lang="en-US" dirty="0"/>
              <a:t>Production/household without payment of tax, for personal or family use, can not exceed 200 gallons/yr. -2 or more adults in household or 100 gallons/yr. 1 adult in household (27 CFR 25.205).</a:t>
            </a:r>
          </a:p>
          <a:p>
            <a:pPr marL="0" indent="0">
              <a:buNone/>
            </a:pPr>
            <a:r>
              <a:rPr lang="en-US" dirty="0"/>
              <a:t>Minimal Records &amp; No Reports</a:t>
            </a:r>
          </a:p>
          <a:p>
            <a:pPr marL="0" indent="0">
              <a:buNone/>
            </a:pPr>
            <a:r>
              <a:rPr lang="en-US" dirty="0"/>
              <a:t>No Excise Taxes to Pay</a:t>
            </a:r>
          </a:p>
          <a:p>
            <a:pPr marL="0" indent="0">
              <a:buNone/>
            </a:pPr>
            <a:r>
              <a:rPr lang="en-US" dirty="0"/>
              <a:t>No COLA			</a:t>
            </a:r>
          </a:p>
        </p:txBody>
      </p:sp>
      <p:sp>
        <p:nvSpPr>
          <p:cNvPr id="4" name="Content Placeholder 3"/>
          <p:cNvSpPr>
            <a:spLocks noGrp="1"/>
          </p:cNvSpPr>
          <p:nvPr>
            <p:ph sz="half" idx="2"/>
          </p:nvPr>
        </p:nvSpPr>
        <p:spPr/>
        <p:txBody>
          <a:bodyPr>
            <a:normAutofit fontScale="85000" lnSpcReduction="20000"/>
          </a:bodyPr>
          <a:lstStyle/>
          <a:p>
            <a:r>
              <a:rPr lang="en-US" dirty="0"/>
              <a:t>Business – Considerations</a:t>
            </a:r>
          </a:p>
          <a:p>
            <a:pPr marL="0" indent="0">
              <a:buNone/>
            </a:pPr>
            <a:r>
              <a:rPr lang="en-US" dirty="0"/>
              <a:t>$$$ -$$$$</a:t>
            </a:r>
          </a:p>
          <a:p>
            <a:pPr marL="0" indent="0">
              <a:buNone/>
            </a:pPr>
            <a:r>
              <a:rPr lang="en-US" dirty="0"/>
              <a:t>Business Plan (company profile/description, goals, organization/management, funding, product line, financial projections, market &amp; sales analysis).</a:t>
            </a:r>
          </a:p>
          <a:p>
            <a:pPr marL="0" indent="0">
              <a:buNone/>
            </a:pPr>
            <a:r>
              <a:rPr lang="en-US" dirty="0"/>
              <a:t>Brewer’s Notice &amp; other Federal/State Licenses or Permits</a:t>
            </a:r>
          </a:p>
          <a:p>
            <a:pPr marL="0" indent="0">
              <a:buNone/>
            </a:pPr>
            <a:r>
              <a:rPr lang="en-US" dirty="0"/>
              <a:t>Pay Excise Tax</a:t>
            </a:r>
          </a:p>
          <a:p>
            <a:pPr marL="0" indent="0">
              <a:buNone/>
            </a:pPr>
            <a:r>
              <a:rPr lang="en-US" dirty="0"/>
              <a:t>Keep detailed records, File Excise Tax Returns &amp; Reports</a:t>
            </a:r>
          </a:p>
          <a:p>
            <a:pPr marL="0" indent="0">
              <a:buNone/>
            </a:pPr>
            <a:r>
              <a:rPr lang="en-US" dirty="0"/>
              <a:t>Certificate of Label Approval (COLA)</a:t>
            </a:r>
          </a:p>
        </p:txBody>
      </p:sp>
    </p:spTree>
    <p:extLst>
      <p:ext uri="{BB962C8B-B14F-4D97-AF65-F5344CB8AC3E}">
        <p14:creationId xmlns:p14="http://schemas.microsoft.com/office/powerpoint/2010/main" val="1050058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        Other Requirements – Marks, Brands &amp; Labels</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                        27 CFR Part 25 Subpart J</a:t>
            </a:r>
          </a:p>
        </p:txBody>
      </p:sp>
      <p:sp>
        <p:nvSpPr>
          <p:cNvPr id="3" name="Content Placeholder 2"/>
          <p:cNvSpPr>
            <a:spLocks noGrp="1"/>
          </p:cNvSpPr>
          <p:nvPr>
            <p:ph idx="1"/>
          </p:nvPr>
        </p:nvSpPr>
        <p:spPr/>
        <p:txBody>
          <a:bodyPr>
            <a:normAutofit fontScale="92500" lnSpcReduction="10000"/>
          </a:bodyPr>
          <a:lstStyle/>
          <a:p>
            <a:r>
              <a:rPr lang="en-US" dirty="0"/>
              <a:t>Labels on barrels and kegs  § 25.141 (name or trade name, place of production).  Net contents § 7.27.</a:t>
            </a:r>
          </a:p>
          <a:p>
            <a:r>
              <a:rPr lang="en-US" dirty="0"/>
              <a:t>Labels on bottles § 25.142 (name or trade name, net contents, nature of product (beer, ale, etc.), place of production.</a:t>
            </a:r>
          </a:p>
          <a:p>
            <a:r>
              <a:rPr lang="en-US" dirty="0"/>
              <a:t>Cases § 25.143 (name of trade name).  May show place of production (city &amp; State).</a:t>
            </a:r>
          </a:p>
          <a:p>
            <a:r>
              <a:rPr lang="en-US" dirty="0"/>
              <a:t>Certificates of Label Approval (COLAs) on F 5100.31 when required by 27 CFR Part 7 – Labeling &amp; Advertising of Malt Beverages § 25.141(c) &amp; § 25.142(e)</a:t>
            </a:r>
          </a:p>
          <a:p>
            <a:r>
              <a:rPr lang="en-US" dirty="0"/>
              <a:t>Alcoholic Beverage Health Warning Statement, 27 CFR Part 16 - </a:t>
            </a:r>
            <a:r>
              <a:rPr lang="en-US" b="1" dirty="0"/>
              <a:t>GOVERNMENT WARNING</a:t>
            </a:r>
            <a:r>
              <a:rPr lang="en-US" dirty="0"/>
              <a:t>:</a:t>
            </a:r>
          </a:p>
        </p:txBody>
      </p:sp>
    </p:spTree>
    <p:extLst>
      <p:ext uri="{BB962C8B-B14F-4D97-AF65-F5344CB8AC3E}">
        <p14:creationId xmlns:p14="http://schemas.microsoft.com/office/powerpoint/2010/main" val="2712053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575"/>
          </a:xfrm>
        </p:spPr>
        <p:txBody>
          <a:bodyPr>
            <a:normAutofit/>
          </a:bodyPr>
          <a:lstStyle/>
          <a:p>
            <a:r>
              <a:rPr lang="en-US" sz="3200" dirty="0"/>
              <a:t>     Allowable Changes To Approved Alcohol Beverage Labels</a:t>
            </a:r>
          </a:p>
        </p:txBody>
      </p:sp>
      <p:sp>
        <p:nvSpPr>
          <p:cNvPr id="3" name="Content Placeholder 2"/>
          <p:cNvSpPr>
            <a:spLocks noGrp="1"/>
          </p:cNvSpPr>
          <p:nvPr>
            <p:ph idx="1"/>
          </p:nvPr>
        </p:nvSpPr>
        <p:spPr>
          <a:xfrm>
            <a:off x="711200" y="1282700"/>
            <a:ext cx="10642600" cy="4894263"/>
          </a:xfrm>
        </p:spPr>
        <p:txBody>
          <a:bodyPr>
            <a:normAutofit fontScale="47500" lnSpcReduction="20000"/>
          </a:bodyPr>
          <a:lstStyle/>
          <a:p>
            <a:r>
              <a:rPr lang="en-US" sz="3400" dirty="0"/>
              <a:t>Once your label receives TTB approval, you are allowed to change certain items on that label without obtaining a new COLA (</a:t>
            </a:r>
            <a:r>
              <a:rPr lang="en-US" sz="3400" u="sng" dirty="0">
                <a:hlinkClick r:id="rId2"/>
              </a:rPr>
              <a:t>TTB Form 5100.31</a:t>
            </a:r>
            <a:r>
              <a:rPr lang="en-US" sz="3400" dirty="0"/>
              <a:t> - Application for and Certification/Exemption of Label/Bottle Approval).  Any revisions must be in compliance with the applicable regulations in 27 CFR parts 4, 5, 7 and 16, and any other applicable provision of law or regulation, including, but not limited to, the conditions described in the "Comments" section of the </a:t>
            </a:r>
            <a:r>
              <a:rPr lang="en-US" sz="3400" u="sng" dirty="0">
                <a:hlinkClick r:id="rId3"/>
              </a:rPr>
              <a:t>chart of allowable revisions</a:t>
            </a:r>
            <a:r>
              <a:rPr lang="en-US" sz="3400" dirty="0"/>
              <a:t>.</a:t>
            </a:r>
          </a:p>
          <a:p>
            <a:r>
              <a:rPr lang="en-US" sz="3400" b="1" dirty="0"/>
              <a:t>What Label Revisions Always Require a New COLA? </a:t>
            </a:r>
            <a:r>
              <a:rPr lang="en-US" sz="3400" dirty="0"/>
              <a:t>You must get a new COLA when </a:t>
            </a:r>
            <a:r>
              <a:rPr lang="en-US" sz="3400" i="1" dirty="0"/>
              <a:t>changing</a:t>
            </a:r>
            <a:r>
              <a:rPr lang="en-US" sz="3400" dirty="0"/>
              <a:t>:</a:t>
            </a:r>
          </a:p>
          <a:p>
            <a:pPr lvl="0"/>
            <a:r>
              <a:rPr lang="en-US" sz="3400" dirty="0"/>
              <a:t>the class/type statement</a:t>
            </a:r>
            <a:r>
              <a:rPr lang="en-US" dirty="0"/>
              <a:t>		</a:t>
            </a:r>
          </a:p>
          <a:p>
            <a:pPr lvl="0"/>
            <a:r>
              <a:rPr lang="en-US" sz="3400" dirty="0"/>
              <a:t>the brand name</a:t>
            </a:r>
          </a:p>
          <a:p>
            <a:pPr lvl="0"/>
            <a:r>
              <a:rPr lang="en-US" sz="3400" dirty="0"/>
              <a:t>the appellation of origin (wine only)</a:t>
            </a:r>
          </a:p>
          <a:p>
            <a:pPr lvl="0"/>
            <a:r>
              <a:rPr lang="en-US" sz="3400" dirty="0"/>
              <a:t>the state appearing in the mandatory address statement* (have to change Brewer’s Notice, Basic Permit etc.)</a:t>
            </a:r>
          </a:p>
          <a:p>
            <a:pPr lvl="0"/>
            <a:r>
              <a:rPr lang="en-US" sz="3400" dirty="0"/>
              <a:t>the actual bottler or importer</a:t>
            </a:r>
          </a:p>
          <a:p>
            <a:r>
              <a:rPr lang="en-US" sz="3400" dirty="0"/>
              <a:t>You must get a new COLA when </a:t>
            </a:r>
            <a:r>
              <a:rPr lang="en-US" sz="3400" i="1" dirty="0"/>
              <a:t>adding</a:t>
            </a:r>
            <a:r>
              <a:rPr lang="en-US" sz="3400" dirty="0"/>
              <a:t>:</a:t>
            </a:r>
          </a:p>
          <a:p>
            <a:pPr marL="0" lvl="0" indent="0">
              <a:buNone/>
            </a:pPr>
            <a:r>
              <a:rPr lang="en-US" sz="3400" dirty="0"/>
              <a:t>     New graphics/pictures/representations (except as specifically authorized, for example, holiday themed graphics); &amp;</a:t>
            </a:r>
          </a:p>
          <a:p>
            <a:pPr marL="0" lvl="0" indent="0">
              <a:buNone/>
            </a:pPr>
            <a:r>
              <a:rPr lang="en-US" sz="3400" dirty="0"/>
              <a:t>     New wording/phrases/text/certifications (except as specifically authorized, for example serving instructions)</a:t>
            </a:r>
          </a:p>
          <a:p>
            <a:r>
              <a:rPr lang="en-US" sz="3400" dirty="0"/>
              <a:t>Prior to making changes to previously approved labels, review the </a:t>
            </a:r>
            <a:r>
              <a:rPr lang="en-US" sz="3400" u="sng" dirty="0">
                <a:hlinkClick r:id="rId4"/>
              </a:rPr>
              <a:t>complete list of allowable revisions</a:t>
            </a:r>
            <a:r>
              <a:rPr lang="en-US" sz="3400" dirty="0"/>
              <a:t> </a:t>
            </a:r>
            <a:r>
              <a:rPr lang="en-US" sz="3400" i="1" dirty="0"/>
              <a:t>before</a:t>
            </a:r>
            <a:r>
              <a:rPr lang="en-US" sz="3400" dirty="0"/>
              <a:t> you submit a COLA application—you may not need to send us the revised labels at all!</a:t>
            </a:r>
          </a:p>
          <a:p>
            <a:r>
              <a:rPr lang="en-US" sz="3400" dirty="0"/>
              <a:t>Use the </a:t>
            </a:r>
            <a:r>
              <a:rPr lang="en-US" sz="3400" u="sng" dirty="0">
                <a:hlinkClick r:id="rId5"/>
              </a:rPr>
              <a:t>Allowable Changes Sample Label Generator</a:t>
            </a:r>
            <a:r>
              <a:rPr lang="en-US" sz="3400" dirty="0"/>
              <a:t> tool to view sample labels for allowable changes.</a:t>
            </a:r>
          </a:p>
          <a:p>
            <a:pPr marL="0" indent="0">
              <a:buNone/>
            </a:pPr>
            <a:endParaRPr lang="en-US" dirty="0"/>
          </a:p>
          <a:p>
            <a:endParaRPr lang="en-US" dirty="0"/>
          </a:p>
        </p:txBody>
      </p:sp>
    </p:spTree>
    <p:extLst>
      <p:ext uri="{BB962C8B-B14F-4D97-AF65-F5344CB8AC3E}">
        <p14:creationId xmlns:p14="http://schemas.microsoft.com/office/powerpoint/2010/main" val="718104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22054528"/>
              </p:ext>
            </p:extLst>
          </p:nvPr>
        </p:nvGraphicFramePr>
        <p:xfrm>
          <a:off x="685800" y="317500"/>
          <a:ext cx="10693400" cy="622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2607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Brew-On-Premise</a:t>
            </a:r>
          </a:p>
        </p:txBody>
      </p:sp>
      <p:sp>
        <p:nvSpPr>
          <p:cNvPr id="3" name="Content Placeholder 2"/>
          <p:cNvSpPr>
            <a:spLocks noGrp="1"/>
          </p:cNvSpPr>
          <p:nvPr>
            <p:ph idx="1"/>
          </p:nvPr>
        </p:nvSpPr>
        <p:spPr>
          <a:xfrm>
            <a:off x="838200" y="1690688"/>
            <a:ext cx="10515600" cy="4486275"/>
          </a:xfrm>
        </p:spPr>
        <p:txBody>
          <a:bodyPr>
            <a:normAutofit/>
          </a:bodyPr>
          <a:lstStyle/>
          <a:p>
            <a:r>
              <a:rPr lang="en-US" sz="2000" dirty="0"/>
              <a:t>Brew-on-premises (BOP) is a business that provides space and equipment to the public to brew and bottle their own beer. The following Federal guidelines apply to BOPs that are </a:t>
            </a:r>
            <a:r>
              <a:rPr lang="en-US" sz="2000" u="sng" dirty="0"/>
              <a:t>not</a:t>
            </a:r>
            <a:r>
              <a:rPr lang="en-US" sz="2000" dirty="0"/>
              <a:t> on a TTB qualified brewery.  State and local requirements may vary.  Contact your State alcohol control board.</a:t>
            </a:r>
          </a:p>
          <a:p>
            <a:pPr marL="0" indent="0">
              <a:buNone/>
            </a:pPr>
            <a:r>
              <a:rPr lang="en-US" dirty="0"/>
              <a:t> </a:t>
            </a:r>
            <a:r>
              <a:rPr lang="en-US" sz="2000" b="1" dirty="0"/>
              <a:t>Owners of BOPs</a:t>
            </a:r>
            <a:r>
              <a:rPr lang="en-US" sz="2000" dirty="0"/>
              <a:t> </a:t>
            </a:r>
            <a:br>
              <a:rPr lang="en-US" sz="2000" dirty="0"/>
            </a:br>
            <a:r>
              <a:rPr lang="en-US" sz="2000" dirty="0"/>
              <a:t>A person may establish and operate a BOP without qualifying with TTB under the conditions outlined below. Further, no Federal excise tax is imposed on beer produced by individuals at a BOP under the conditions outlined below. </a:t>
            </a:r>
          </a:p>
          <a:p>
            <a:r>
              <a:rPr lang="en-US" sz="2000" dirty="0"/>
              <a:t>Proprietors of BOPs must operate their business in compliance with State and local laws. The provision to produce beer for personal or family use and without payment of tax at a BOP under the Internal Revenue Code of 1986 (IRC, </a:t>
            </a:r>
            <a:r>
              <a:rPr lang="en-US" sz="2000" dirty="0">
                <a:hlinkClick r:id="rId2"/>
              </a:rPr>
              <a:t>26 U.S.C. 5053(e)</a:t>
            </a:r>
            <a:r>
              <a:rPr lang="en-US" sz="2000" dirty="0"/>
              <a:t>) does not authorize production of beer by adults, or operation of a BOP business, in violation of any State or local law. </a:t>
            </a:r>
          </a:p>
          <a:p>
            <a:endParaRPr lang="en-US" dirty="0"/>
          </a:p>
        </p:txBody>
      </p:sp>
    </p:spTree>
    <p:extLst>
      <p:ext uri="{BB962C8B-B14F-4D97-AF65-F5344CB8AC3E}">
        <p14:creationId xmlns:p14="http://schemas.microsoft.com/office/powerpoint/2010/main" val="3722898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Brew-On-Premise  -  </a:t>
            </a:r>
            <a:r>
              <a:rPr lang="en-US" sz="3600" u="sng" dirty="0"/>
              <a:t>Allowed</a:t>
            </a:r>
          </a:p>
        </p:txBody>
      </p:sp>
      <p:sp>
        <p:nvSpPr>
          <p:cNvPr id="3" name="Content Placeholder 2"/>
          <p:cNvSpPr>
            <a:spLocks noGrp="1"/>
          </p:cNvSpPr>
          <p:nvPr>
            <p:ph idx="1"/>
          </p:nvPr>
        </p:nvSpPr>
        <p:spPr/>
        <p:txBody>
          <a:bodyPr>
            <a:normAutofit lnSpcReduction="10000"/>
          </a:bodyPr>
          <a:lstStyle/>
          <a:p>
            <a:r>
              <a:rPr lang="en-US" dirty="0"/>
              <a:t>Proprietors and employees of BOPs may:</a:t>
            </a:r>
          </a:p>
          <a:p>
            <a:r>
              <a:rPr lang="en-US" dirty="0"/>
              <a:t>Furnish space, brewing equipment, ingredients, bottling supplies, and advice and expertise to customers. </a:t>
            </a:r>
          </a:p>
          <a:p>
            <a:r>
              <a:rPr lang="en-US" dirty="0"/>
              <a:t>Furnish unfermented wort to BOP customers. </a:t>
            </a:r>
          </a:p>
          <a:p>
            <a:r>
              <a:rPr lang="en-US" dirty="0"/>
              <a:t>Provide certain assistance to customers, such as: </a:t>
            </a:r>
          </a:p>
          <a:p>
            <a:pPr lvl="2"/>
            <a:r>
              <a:rPr lang="en-US" dirty="0"/>
              <a:t>Moving containers of beer between storage areas; </a:t>
            </a:r>
          </a:p>
          <a:p>
            <a:pPr lvl="2"/>
            <a:r>
              <a:rPr lang="en-US" dirty="0"/>
              <a:t>Cleaning, maintenance, and repair of equipment; </a:t>
            </a:r>
          </a:p>
          <a:p>
            <a:pPr lvl="2"/>
            <a:r>
              <a:rPr lang="en-US" dirty="0"/>
              <a:t>Climate and temperature control; </a:t>
            </a:r>
          </a:p>
          <a:p>
            <a:pPr lvl="2"/>
            <a:r>
              <a:rPr lang="en-US" dirty="0"/>
              <a:t>Disposal of spent grains and wastes; or </a:t>
            </a:r>
          </a:p>
          <a:p>
            <a:pPr lvl="2"/>
            <a:r>
              <a:rPr lang="en-US" dirty="0"/>
              <a:t>Quality control (including laboratory analysis and tasting of beer for quality control purposes).</a:t>
            </a:r>
          </a:p>
        </p:txBody>
      </p:sp>
    </p:spTree>
    <p:extLst>
      <p:ext uri="{BB962C8B-B14F-4D97-AF65-F5344CB8AC3E}">
        <p14:creationId xmlns:p14="http://schemas.microsoft.com/office/powerpoint/2010/main" val="3528249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Brew-On-Premise  -  </a:t>
            </a:r>
            <a:r>
              <a:rPr lang="en-US" sz="3600" u="sng" dirty="0"/>
              <a:t>Not Allowed</a:t>
            </a:r>
          </a:p>
        </p:txBody>
      </p:sp>
      <p:sp>
        <p:nvSpPr>
          <p:cNvPr id="3" name="Content Placeholder 2"/>
          <p:cNvSpPr>
            <a:spLocks noGrp="1"/>
          </p:cNvSpPr>
          <p:nvPr>
            <p:ph idx="1"/>
          </p:nvPr>
        </p:nvSpPr>
        <p:spPr/>
        <p:txBody>
          <a:bodyPr/>
          <a:lstStyle/>
          <a:p>
            <a:r>
              <a:rPr lang="en-US" dirty="0"/>
              <a:t>Proprietors and employees of BOPs may </a:t>
            </a:r>
            <a:r>
              <a:rPr lang="en-US" b="1" dirty="0"/>
              <a:t>not</a:t>
            </a:r>
            <a:r>
              <a:rPr lang="en-US" dirty="0"/>
              <a:t>: </a:t>
            </a:r>
          </a:p>
          <a:p>
            <a:pPr marL="0" indent="0">
              <a:buNone/>
            </a:pPr>
            <a:r>
              <a:rPr lang="en-US" dirty="0"/>
              <a:t>Provide assistance to, or on behalf of, customers in the production, storage, or packaging of beer, such as: </a:t>
            </a:r>
          </a:p>
          <a:p>
            <a:pPr lvl="2"/>
            <a:r>
              <a:rPr lang="en-US" dirty="0"/>
              <a:t>Fermenting mash, </a:t>
            </a:r>
          </a:p>
          <a:p>
            <a:pPr lvl="2"/>
            <a:r>
              <a:rPr lang="en-US" dirty="0"/>
              <a:t>Adding sugar, CO</a:t>
            </a:r>
            <a:r>
              <a:rPr lang="en-US" baseline="-25000" dirty="0"/>
              <a:t>2</a:t>
            </a:r>
            <a:r>
              <a:rPr lang="en-US" dirty="0"/>
              <a:t>, or any other ingredients to beer, </a:t>
            </a:r>
          </a:p>
          <a:p>
            <a:pPr lvl="2"/>
            <a:r>
              <a:rPr lang="en-US" dirty="0"/>
              <a:t>Filtering or bottling beer, or </a:t>
            </a:r>
          </a:p>
          <a:p>
            <a:pPr lvl="2"/>
            <a:r>
              <a:rPr lang="en-US" dirty="0"/>
              <a:t>Providing physical assistance in the production, tank transfer, racking, or the bottling or kegging of beer. </a:t>
            </a:r>
          </a:p>
          <a:p>
            <a:r>
              <a:rPr lang="en-US" dirty="0"/>
              <a:t>Produce or provide non-</a:t>
            </a:r>
            <a:r>
              <a:rPr lang="en-US" dirty="0" err="1"/>
              <a:t>taxpaid</a:t>
            </a:r>
            <a:r>
              <a:rPr lang="en-US" dirty="0"/>
              <a:t> beer to customers or prospective customers for sampling purposes. </a:t>
            </a:r>
          </a:p>
          <a:p>
            <a:pPr marL="0" indent="0">
              <a:buNone/>
            </a:pPr>
            <a:endParaRPr lang="en-US" dirty="0"/>
          </a:p>
        </p:txBody>
      </p:sp>
    </p:spTree>
    <p:extLst>
      <p:ext uri="{BB962C8B-B14F-4D97-AF65-F5344CB8AC3E}">
        <p14:creationId xmlns:p14="http://schemas.microsoft.com/office/powerpoint/2010/main" val="1902024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Brew-On-Premise  -  Individuals May</a:t>
            </a:r>
          </a:p>
        </p:txBody>
      </p:sp>
      <p:sp>
        <p:nvSpPr>
          <p:cNvPr id="3" name="Content Placeholder 2"/>
          <p:cNvSpPr>
            <a:spLocks noGrp="1"/>
          </p:cNvSpPr>
          <p:nvPr>
            <p:ph idx="1"/>
          </p:nvPr>
        </p:nvSpPr>
        <p:spPr/>
        <p:txBody>
          <a:bodyPr>
            <a:normAutofit fontScale="62500" lnSpcReduction="20000"/>
          </a:bodyPr>
          <a:lstStyle/>
          <a:p>
            <a:r>
              <a:rPr lang="en-US" b="1" dirty="0"/>
              <a:t>Individuals “home brewing” at BOPs</a:t>
            </a:r>
            <a:r>
              <a:rPr lang="en-US" dirty="0"/>
              <a:t> </a:t>
            </a:r>
            <a:br>
              <a:rPr lang="en-US" dirty="0"/>
            </a:br>
            <a:r>
              <a:rPr lang="en-US" dirty="0"/>
              <a:t>A person producing beer at a BOP must do so in accordance to </a:t>
            </a:r>
            <a:r>
              <a:rPr lang="en-US" dirty="0">
                <a:hlinkClick r:id="rId2"/>
              </a:rPr>
              <a:t>26 U.S.C. 5053(e)</a:t>
            </a:r>
            <a:r>
              <a:rPr lang="en-US" dirty="0"/>
              <a:t> and TTB regulations </a:t>
            </a:r>
            <a:r>
              <a:rPr lang="en-US" dirty="0">
                <a:hlinkClick r:id="rId3"/>
              </a:rPr>
              <a:t>27 CFR 25.205 - 25.206</a:t>
            </a:r>
            <a:r>
              <a:rPr lang="en-US" dirty="0"/>
              <a:t>, which provide that: </a:t>
            </a:r>
          </a:p>
          <a:p>
            <a:r>
              <a:rPr lang="en-US" dirty="0"/>
              <a:t>Adults may produce beer for personal or family use without payment of tax; </a:t>
            </a:r>
          </a:p>
          <a:p>
            <a:r>
              <a:rPr lang="en-US" dirty="0"/>
              <a:t>Adults are defined as 18 years of age or older (or the age required for the purchase of beer in the locality of the BOP); </a:t>
            </a:r>
          </a:p>
          <a:p>
            <a:r>
              <a:rPr lang="en-US" dirty="0"/>
              <a:t>Adults may produce, without payment of tax, per household, up to 100 gallons per calendar year if there is one adult residing in the household, or 200 gallons of beer per year if there are two or more adults residing in the household; </a:t>
            </a:r>
          </a:p>
          <a:p>
            <a:r>
              <a:rPr lang="en-US" dirty="0"/>
              <a:t>Adults who produce beer at a BOP may remove their beer for personal or family use, including use in organized affairs, exhibitions, or competitions (such as homemaker's contests or tastings); </a:t>
            </a:r>
          </a:p>
          <a:p>
            <a:r>
              <a:rPr lang="en-US" dirty="0"/>
              <a:t>Adults may collaborate with other adults in the production of beer at a BOP provided they are not considered a corporation or an association; and </a:t>
            </a:r>
          </a:p>
          <a:p>
            <a:r>
              <a:rPr lang="en-US" dirty="0"/>
              <a:t>Adults may not produce beer for sale or offer their beer for sale. </a:t>
            </a:r>
          </a:p>
          <a:p>
            <a:r>
              <a:rPr lang="en-US" dirty="0"/>
              <a:t>Adults using BOPs should note that owners and employees of BOPs are limited in the assistance they may provide customers. It is the responsibility of BOP customers to carry out the activities that are required to brew, store, and package beer.</a:t>
            </a:r>
          </a:p>
          <a:p>
            <a:endParaRPr lang="en-US" dirty="0"/>
          </a:p>
        </p:txBody>
      </p:sp>
    </p:spTree>
    <p:extLst>
      <p:ext uri="{BB962C8B-B14F-4D97-AF65-F5344CB8AC3E}">
        <p14:creationId xmlns:p14="http://schemas.microsoft.com/office/powerpoint/2010/main" val="340879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0575"/>
          </a:xfrm>
        </p:spPr>
        <p:txBody>
          <a:bodyPr>
            <a:normAutofit/>
          </a:bodyPr>
          <a:lstStyle/>
          <a:p>
            <a:r>
              <a:rPr lang="en-US" sz="3200" dirty="0"/>
              <a:t>                                      Reference Materials</a:t>
            </a:r>
          </a:p>
        </p:txBody>
      </p:sp>
      <p:sp>
        <p:nvSpPr>
          <p:cNvPr id="3" name="Content Placeholder 2"/>
          <p:cNvSpPr>
            <a:spLocks noGrp="1"/>
          </p:cNvSpPr>
          <p:nvPr>
            <p:ph idx="1"/>
          </p:nvPr>
        </p:nvSpPr>
        <p:spPr>
          <a:xfrm>
            <a:off x="838200" y="1346200"/>
            <a:ext cx="10515600" cy="4830763"/>
          </a:xfrm>
        </p:spPr>
        <p:txBody>
          <a:bodyPr>
            <a:normAutofit fontScale="85000" lnSpcReduction="20000"/>
          </a:bodyPr>
          <a:lstStyle/>
          <a:p>
            <a:r>
              <a:rPr lang="en-US" dirty="0"/>
              <a:t>TTB P 5130.3 - The Beverage Alcohol Manual (BAM) – Basic Mandatory Labeling Information For Malt Beverages Volume 3</a:t>
            </a:r>
          </a:p>
          <a:p>
            <a:r>
              <a:rPr lang="en-US" dirty="0"/>
              <a:t>TTB Ruling 2015-1 – Ingredients and Processes Used in The Production of Beer Not Subject to Formula Requirements</a:t>
            </a:r>
          </a:p>
          <a:p>
            <a:r>
              <a:rPr lang="en-US" dirty="0"/>
              <a:t> </a:t>
            </a:r>
            <a:r>
              <a:rPr lang="en-US" dirty="0">
                <a:cs typeface="Arial" panose="020B0604020202020204" pitchFamily="34" charset="0"/>
              </a:rPr>
              <a:t>Industry Circular 2004-2 – Using Pay.gov To Submit Alcohol &amp; Tobacco Excise Tax Returns, Tax Payments, &amp; Operational</a:t>
            </a:r>
          </a:p>
          <a:p>
            <a:r>
              <a:rPr lang="en-US" dirty="0"/>
              <a:t>TTB Ruling 2008-3 – Classification of Brewed Products</a:t>
            </a:r>
          </a:p>
          <a:p>
            <a:r>
              <a:rPr lang="en-US" dirty="0"/>
              <a:t>Industry Circular 2014-2 - Expansion of Allowable Revisions to Approved Alcohol Beverage Labels</a:t>
            </a:r>
          </a:p>
          <a:p>
            <a:r>
              <a:rPr lang="en-US" dirty="0"/>
              <a:t>Industry Circular 2012-3 - Electronically Processing Paper Certificate of Label Approval (COLA) Applications</a:t>
            </a:r>
          </a:p>
          <a:p>
            <a:r>
              <a:rPr lang="en-US" dirty="0"/>
              <a:t>Industry Circular 2013-1 -</a:t>
            </a:r>
            <a:r>
              <a:rPr lang="en-US" b="1" dirty="0"/>
              <a:t> </a:t>
            </a:r>
            <a:r>
              <a:rPr lang="en-US" dirty="0"/>
              <a:t>Use of Social Media in the Advertising of Alcohol Beverages</a:t>
            </a:r>
          </a:p>
          <a:p>
            <a:r>
              <a:rPr lang="en-US" dirty="0"/>
              <a:t>TTB Ruling 2013-1 – Malt Beverages Sold Exclusively in Intrastate Commerce</a:t>
            </a:r>
          </a:p>
          <a:p>
            <a:endParaRPr lang="en-US" dirty="0"/>
          </a:p>
        </p:txBody>
      </p:sp>
    </p:spTree>
    <p:extLst>
      <p:ext uri="{BB962C8B-B14F-4D97-AF65-F5344CB8AC3E}">
        <p14:creationId xmlns:p14="http://schemas.microsoft.com/office/powerpoint/2010/main" val="990007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TTB Announcement </a:t>
            </a:r>
            <a:r>
              <a:rPr lang="en-US" sz="3200" dirty="0"/>
              <a:t>Jan. 14, 2016 - </a:t>
            </a:r>
            <a:r>
              <a:rPr lang="en-US" sz="3600" dirty="0"/>
              <a:t>Protecting Americans from Tax Hikes Act of 2015 (“the Path Act”)</a:t>
            </a:r>
          </a:p>
        </p:txBody>
      </p:sp>
      <p:sp>
        <p:nvSpPr>
          <p:cNvPr id="3" name="Content Placeholder 2"/>
          <p:cNvSpPr>
            <a:spLocks noGrp="1"/>
          </p:cNvSpPr>
          <p:nvPr>
            <p:ph idx="1"/>
          </p:nvPr>
        </p:nvSpPr>
        <p:spPr/>
        <p:txBody>
          <a:bodyPr>
            <a:normAutofit lnSpcReduction="10000"/>
          </a:bodyPr>
          <a:lstStyle/>
          <a:p>
            <a:r>
              <a:rPr lang="en-US" dirty="0"/>
              <a:t>Changes the excise tax due dates &amp; eliminates bond requirements</a:t>
            </a:r>
          </a:p>
          <a:p>
            <a:r>
              <a:rPr lang="en-US" dirty="0"/>
              <a:t>Beginning calendar qt. Jan. 1, 2017, if not liable for not more than $1000 in taxes on distilled spirits, wines and beer for the calendar yr. (and not liable for more than $1000 in taxes in the preceding calendar yr.) can </a:t>
            </a:r>
            <a:r>
              <a:rPr lang="en-US" u="sng" dirty="0"/>
              <a:t>pay taxes annually</a:t>
            </a:r>
            <a:r>
              <a:rPr lang="en-US" dirty="0"/>
              <a:t>, rather than quarterly.</a:t>
            </a:r>
          </a:p>
          <a:p>
            <a:r>
              <a:rPr lang="en-US" dirty="0"/>
              <a:t>Beginning calendar qt. Jan. 1, 2017, if eligible for annual filing as above, &amp; eligible for qt. filing under current law, are </a:t>
            </a:r>
            <a:r>
              <a:rPr lang="en-US" u="sng" dirty="0"/>
              <a:t>exempt from filing a bond</a:t>
            </a:r>
            <a:r>
              <a:rPr lang="en-US" dirty="0"/>
              <a:t> covering operations or withdrawals of distilled spirits, or wines for nonindustrial use or beer.</a:t>
            </a:r>
          </a:p>
          <a:p>
            <a:pPr marL="0" indent="0">
              <a:buNone/>
            </a:pPr>
            <a:r>
              <a:rPr lang="en-US" dirty="0"/>
              <a:t>  TTB in process of identifying &amp; updating regulations, forms or guidance documents.</a:t>
            </a:r>
          </a:p>
        </p:txBody>
      </p:sp>
    </p:spTree>
    <p:extLst>
      <p:ext uri="{BB962C8B-B14F-4D97-AF65-F5344CB8AC3E}">
        <p14:creationId xmlns:p14="http://schemas.microsoft.com/office/powerpoint/2010/main" val="1906891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5975"/>
          </a:xfrm>
        </p:spPr>
        <p:txBody>
          <a:bodyPr>
            <a:normAutofit/>
          </a:bodyPr>
          <a:lstStyle/>
          <a:p>
            <a:r>
              <a:rPr lang="en-US" sz="3200" dirty="0"/>
              <a:t>                                       Contact Information</a:t>
            </a:r>
          </a:p>
        </p:txBody>
      </p:sp>
      <p:sp>
        <p:nvSpPr>
          <p:cNvPr id="3" name="Content Placeholder 2"/>
          <p:cNvSpPr>
            <a:spLocks noGrp="1"/>
          </p:cNvSpPr>
          <p:nvPr>
            <p:ph idx="1"/>
          </p:nvPr>
        </p:nvSpPr>
        <p:spPr>
          <a:xfrm>
            <a:off x="838200" y="1295400"/>
            <a:ext cx="10515600" cy="4881563"/>
          </a:xfrm>
        </p:spPr>
        <p:txBody>
          <a:bodyPr>
            <a:normAutofit fontScale="92500"/>
          </a:bodyPr>
          <a:lstStyle/>
          <a:p>
            <a:r>
              <a:rPr lang="en-US" sz="2400" dirty="0"/>
              <a:t>Brewery Applications Section at the National Revenue Center, Alcohol and Tobacco Tax and Trade Bureau, 550 Main Street, Room 8002, Cincinnati, OH 45202, or by:</a:t>
            </a:r>
          </a:p>
          <a:p>
            <a:r>
              <a:rPr lang="en-US" sz="2400" dirty="0"/>
              <a:t>Telephone (toll free): (877) 882-3277</a:t>
            </a:r>
            <a:br>
              <a:rPr lang="en-US" sz="2400" dirty="0"/>
            </a:br>
            <a:r>
              <a:rPr lang="en-US" sz="2400" dirty="0"/>
              <a:t>E-mail: </a:t>
            </a:r>
            <a:r>
              <a:rPr lang="en-US" sz="2400" dirty="0">
                <a:solidFill>
                  <a:srgbClr val="0070C0"/>
                </a:solidFill>
                <a:hlinkClick r:id="rId2"/>
              </a:rPr>
              <a:t>ttbbeer@</a:t>
            </a:r>
            <a:r>
              <a:rPr lang="en-US" sz="2400" dirty="0">
                <a:hlinkClick r:id="rId2"/>
              </a:rPr>
              <a:t>ttb.gov</a:t>
            </a:r>
            <a:r>
              <a:rPr lang="en-US" sz="2400" dirty="0"/>
              <a:t>; </a:t>
            </a:r>
            <a:r>
              <a:rPr lang="en-US" sz="2400" dirty="0">
                <a:hlinkClick r:id="rId3"/>
              </a:rPr>
              <a:t>TTBInternetQuestions@ttb.gov</a:t>
            </a:r>
            <a:r>
              <a:rPr lang="en-US" sz="2400" dirty="0"/>
              <a:t>; </a:t>
            </a:r>
            <a:r>
              <a:rPr lang="en-US" sz="2400" dirty="0">
                <a:solidFill>
                  <a:srgbClr val="0070C0"/>
                </a:solidFill>
              </a:rPr>
              <a:t>Permits.Online@ttb.gov</a:t>
            </a:r>
          </a:p>
          <a:p>
            <a:r>
              <a:rPr lang="en-US" sz="2400" dirty="0"/>
              <a:t>TTB web address:  www.ttb.gov</a:t>
            </a:r>
          </a:p>
          <a:p>
            <a:r>
              <a:rPr lang="en-US" sz="2400" dirty="0"/>
              <a:t>Warren Siskoff, Investigator Alcohol and Tobacco Tax and Trade Bureau (TTB)  </a:t>
            </a:r>
          </a:p>
          <a:p>
            <a:pPr marL="0" indent="0">
              <a:buNone/>
            </a:pPr>
            <a:r>
              <a:rPr lang="en-US" sz="2400" dirty="0"/>
              <a:t>Telephone: (513) 684-3075</a:t>
            </a:r>
          </a:p>
          <a:p>
            <a:pPr marL="0" indent="0">
              <a:buNone/>
            </a:pPr>
            <a:r>
              <a:rPr lang="en-US" sz="2400" dirty="0"/>
              <a:t>Email:  warren.siskoff@ttb.gov </a:t>
            </a:r>
          </a:p>
          <a:p>
            <a:pPr marL="0" indent="0">
              <a:buNone/>
            </a:pPr>
            <a:r>
              <a:rPr lang="en-US" sz="2400" dirty="0"/>
              <a:t>Address: TTB, Mountain District Field Office, Glen Tischler, District Director, TID,</a:t>
            </a:r>
          </a:p>
          <a:p>
            <a:pPr marL="0" indent="0">
              <a:buNone/>
            </a:pPr>
            <a:r>
              <a:rPr lang="en-US" sz="2400" dirty="0"/>
              <a:t>316 North Robert St., Suite 322, St. Paul, MN 55101, </a:t>
            </a:r>
          </a:p>
          <a:p>
            <a:pPr marL="0" indent="0">
              <a:buNone/>
            </a:pPr>
            <a:r>
              <a:rPr lang="en-US" sz="2400" dirty="0"/>
              <a:t>TTB St. Paul, MN telephone (513) 684 – 2730</a:t>
            </a:r>
          </a:p>
        </p:txBody>
      </p:sp>
    </p:spTree>
    <p:extLst>
      <p:ext uri="{BB962C8B-B14F-4D97-AF65-F5344CB8AC3E}">
        <p14:creationId xmlns:p14="http://schemas.microsoft.com/office/powerpoint/2010/main" val="255317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Thinking About Starting A Business – Things To Consider</a:t>
            </a:r>
          </a:p>
        </p:txBody>
      </p:sp>
      <p:sp>
        <p:nvSpPr>
          <p:cNvPr id="3" name="Content Placeholder 2"/>
          <p:cNvSpPr>
            <a:spLocks noGrp="1"/>
          </p:cNvSpPr>
          <p:nvPr>
            <p:ph idx="1"/>
          </p:nvPr>
        </p:nvSpPr>
        <p:spPr/>
        <p:txBody>
          <a:bodyPr>
            <a:normAutofit fontScale="85000" lnSpcReduction="10000"/>
          </a:bodyPr>
          <a:lstStyle/>
          <a:p>
            <a:r>
              <a:rPr lang="en-US" b="1" dirty="0"/>
              <a:t>1. Formulating Your Organization</a:t>
            </a:r>
            <a:endParaRPr lang="en-US" dirty="0"/>
          </a:p>
          <a:p>
            <a:r>
              <a:rPr lang="en-US" dirty="0">
                <a:hlinkClick r:id="rId2" tooltip="Guide to Writing a Business Plan"/>
              </a:rPr>
              <a:t>Write a Business Plan</a:t>
            </a:r>
            <a:br>
              <a:rPr lang="en-US" dirty="0"/>
            </a:br>
            <a:r>
              <a:rPr lang="en-US" dirty="0"/>
              <a:t>A good business plan is essential to formulate your business. These resources from the </a:t>
            </a:r>
            <a:r>
              <a:rPr lang="en-US" dirty="0">
                <a:hlinkClick r:id="rId3"/>
              </a:rPr>
              <a:t>Small Business Administration (SBA)</a:t>
            </a:r>
            <a:r>
              <a:rPr lang="en-US" dirty="0"/>
              <a:t> will help you develop your plan. </a:t>
            </a:r>
          </a:p>
          <a:p>
            <a:r>
              <a:rPr lang="en-US" dirty="0">
                <a:hlinkClick r:id="rId4" tooltip="More information on Getting Business Assistance and Training"/>
              </a:rPr>
              <a:t>Get Business Assistance and Training</a:t>
            </a:r>
            <a:br>
              <a:rPr lang="en-US" dirty="0"/>
            </a:br>
            <a:r>
              <a:rPr lang="en-US" dirty="0"/>
              <a:t>Take advantage of SBA's learning center which has training guides and access to counseling services for starting and growing your business. </a:t>
            </a:r>
          </a:p>
          <a:p>
            <a:r>
              <a:rPr lang="en-US" dirty="0">
                <a:hlinkClick r:id="rId5" tooltip="More Information on Choosing a Business Location"/>
              </a:rPr>
              <a:t>Choose a Business Location</a:t>
            </a:r>
            <a:br>
              <a:rPr lang="en-US" dirty="0"/>
            </a:br>
            <a:r>
              <a:rPr lang="en-US" dirty="0"/>
              <a:t>Get tips from SBA on selecting a customer-friendly location and complying with zoning laws. TTB has specific requirements in the </a:t>
            </a:r>
            <a:r>
              <a:rPr lang="en-US" dirty="0">
                <a:hlinkClick r:id="rId6"/>
              </a:rPr>
              <a:t>Code of Federal Regulations, Title 27</a:t>
            </a:r>
            <a:r>
              <a:rPr lang="en-US" dirty="0"/>
              <a:t> relating to the location of a distilled spirits plant, winery, or brewery. See: </a:t>
            </a:r>
          </a:p>
          <a:p>
            <a:pPr lvl="1"/>
            <a:r>
              <a:rPr lang="en-US" dirty="0">
                <a:hlinkClick r:id="rId7"/>
              </a:rPr>
              <a:t>Part 25, Subpart C - Location and Use of Brewery</a:t>
            </a:r>
            <a:r>
              <a:rPr lang="en-US" dirty="0"/>
              <a:t>  (no dwelling house, vessel or boat, building where revenue will be jeopardized).</a:t>
            </a:r>
          </a:p>
          <a:p>
            <a:endParaRPr lang="en-US" dirty="0"/>
          </a:p>
        </p:txBody>
      </p:sp>
    </p:spTree>
    <p:extLst>
      <p:ext uri="{BB962C8B-B14F-4D97-AF65-F5344CB8AC3E}">
        <p14:creationId xmlns:p14="http://schemas.microsoft.com/office/powerpoint/2010/main" val="1002770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       State of Wisconsin Contacts – Alcohol &amp; Tobacco</a:t>
            </a:r>
          </a:p>
        </p:txBody>
      </p:sp>
      <p:sp>
        <p:nvSpPr>
          <p:cNvPr id="3" name="Content Placeholder 2"/>
          <p:cNvSpPr>
            <a:spLocks noGrp="1"/>
          </p:cNvSpPr>
          <p:nvPr>
            <p:ph idx="1"/>
          </p:nvPr>
        </p:nvSpPr>
        <p:spPr/>
        <p:txBody>
          <a:bodyPr/>
          <a:lstStyle/>
          <a:p>
            <a:r>
              <a:rPr lang="en-US" dirty="0"/>
              <a:t>For State of WI Permit/License Questions, please contact Julie Viney, (608) 261-6435 or </a:t>
            </a:r>
            <a:r>
              <a:rPr lang="en-US" u="sng" dirty="0">
                <a:hlinkClick r:id="rId2"/>
              </a:rPr>
              <a:t>Julie.Viney@revenue.wi.gov</a:t>
            </a:r>
            <a:r>
              <a:rPr lang="en-US" dirty="0"/>
              <a:t>.  </a:t>
            </a:r>
          </a:p>
          <a:p>
            <a:r>
              <a:rPr lang="en-US" dirty="0"/>
              <a:t>For State of WI Alcohol &amp; Tobacco Enforcement Questions, please contact Justin </a:t>
            </a:r>
            <a:r>
              <a:rPr lang="en-US" dirty="0" err="1"/>
              <a:t>Shemanski</a:t>
            </a:r>
            <a:r>
              <a:rPr lang="en-US" dirty="0"/>
              <a:t>, (608) 266-0286 or </a:t>
            </a:r>
            <a:r>
              <a:rPr lang="en-US" u="sng" dirty="0">
                <a:hlinkClick r:id="rId3"/>
              </a:rPr>
              <a:t>Justin.Shemanski@revenue.wi.gov</a:t>
            </a:r>
            <a:endParaRPr lang="en-US" dirty="0"/>
          </a:p>
        </p:txBody>
      </p:sp>
    </p:spTree>
    <p:extLst>
      <p:ext uri="{BB962C8B-B14F-4D97-AF65-F5344CB8AC3E}">
        <p14:creationId xmlns:p14="http://schemas.microsoft.com/office/powerpoint/2010/main" val="13110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Thinking About Starting A Business – Things To Consider</a:t>
            </a:r>
          </a:p>
        </p:txBody>
      </p:sp>
      <p:sp>
        <p:nvSpPr>
          <p:cNvPr id="3" name="Content Placeholder 2"/>
          <p:cNvSpPr>
            <a:spLocks noGrp="1"/>
          </p:cNvSpPr>
          <p:nvPr>
            <p:ph idx="1"/>
          </p:nvPr>
        </p:nvSpPr>
        <p:spPr/>
        <p:txBody>
          <a:bodyPr>
            <a:normAutofit fontScale="92500" lnSpcReduction="20000"/>
          </a:bodyPr>
          <a:lstStyle/>
          <a:p>
            <a:r>
              <a:rPr lang="en-US" b="1" dirty="0"/>
              <a:t> Financing Your Business</a:t>
            </a:r>
            <a:endParaRPr lang="en-US" dirty="0"/>
          </a:p>
          <a:p>
            <a:r>
              <a:rPr lang="en-US" dirty="0">
                <a:hlinkClick r:id="rId2" tooltip="More Information on Financing Your Business"/>
              </a:rPr>
              <a:t>Funding Options</a:t>
            </a:r>
            <a:br>
              <a:rPr lang="en-US" dirty="0"/>
            </a:br>
            <a:r>
              <a:rPr lang="en-US" dirty="0"/>
              <a:t>Map out your business financially. Use SBA's guide to learn what lenders are looking for, financing options, government backed loans, venture capital and research grants to help you get started. </a:t>
            </a:r>
          </a:p>
          <a:p>
            <a:r>
              <a:rPr lang="en-US" b="1" dirty="0"/>
              <a:t>3. Establishing Your Business</a:t>
            </a:r>
            <a:endParaRPr lang="en-US" dirty="0"/>
          </a:p>
          <a:p>
            <a:r>
              <a:rPr lang="en-US" dirty="0">
                <a:hlinkClick r:id="rId3"/>
              </a:rPr>
              <a:t>Determine the Legal Structure of Your Business</a:t>
            </a:r>
            <a:br>
              <a:rPr lang="en-US" dirty="0"/>
            </a:br>
            <a:r>
              <a:rPr lang="en-US" dirty="0"/>
              <a:t>Use this Internal Revenue Service (IRS) resource to help decide which form of ownership is best for you: sole proprietorship, partnership, Limited Liability Company (LLC), corporation, S corporation, nonprofit or cooperative. </a:t>
            </a:r>
          </a:p>
          <a:p>
            <a:r>
              <a:rPr lang="en-US" dirty="0">
                <a:hlinkClick r:id="rId4" tooltip="How to Register your Doing Business As Name"/>
              </a:rPr>
              <a:t>Register a Business Name ("Doing Business As")</a:t>
            </a:r>
            <a:br>
              <a:rPr lang="en-US" dirty="0"/>
            </a:br>
            <a:r>
              <a:rPr lang="en-US" dirty="0"/>
              <a:t>Register your business name with your state government. </a:t>
            </a:r>
          </a:p>
          <a:p>
            <a:endParaRPr lang="en-US" dirty="0"/>
          </a:p>
        </p:txBody>
      </p:sp>
    </p:spTree>
    <p:extLst>
      <p:ext uri="{BB962C8B-B14F-4D97-AF65-F5344CB8AC3E}">
        <p14:creationId xmlns:p14="http://schemas.microsoft.com/office/powerpoint/2010/main" val="270500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Thinking About Starting A Business – Things To Consider</a:t>
            </a:r>
          </a:p>
        </p:txBody>
      </p:sp>
      <p:sp>
        <p:nvSpPr>
          <p:cNvPr id="3" name="Content Placeholder 2"/>
          <p:cNvSpPr>
            <a:spLocks noGrp="1"/>
          </p:cNvSpPr>
          <p:nvPr>
            <p:ph idx="1"/>
          </p:nvPr>
        </p:nvSpPr>
        <p:spPr/>
        <p:txBody>
          <a:bodyPr>
            <a:normAutofit fontScale="62500" lnSpcReduction="20000"/>
          </a:bodyPr>
          <a:lstStyle/>
          <a:p>
            <a:r>
              <a:rPr lang="en-US" b="1" dirty="0"/>
              <a:t>4. Fulfilling Taxes and Licensing Requirements</a:t>
            </a:r>
            <a:endParaRPr lang="en-US" dirty="0"/>
          </a:p>
          <a:p>
            <a:r>
              <a:rPr lang="en-US" dirty="0">
                <a:hlinkClick r:id="rId2"/>
              </a:rPr>
              <a:t>Get a Tax Identification Number</a:t>
            </a:r>
            <a:br>
              <a:rPr lang="en-US" dirty="0"/>
            </a:br>
            <a:r>
              <a:rPr lang="en-US" dirty="0"/>
              <a:t>Learn which tax identification number or employer identification number you'll need to obtain from the IRS and your state revenue agency.   </a:t>
            </a:r>
            <a:r>
              <a:rPr lang="en-US" dirty="0">
                <a:cs typeface="Arial" panose="020B0604020202020204" pitchFamily="34" charset="0"/>
              </a:rPr>
              <a:t>SS-4 - Application for Employer Identification Number</a:t>
            </a:r>
            <a:endParaRPr lang="en-US" dirty="0"/>
          </a:p>
          <a:p>
            <a:r>
              <a:rPr lang="en-US" dirty="0">
                <a:hlinkClick r:id="rId3"/>
              </a:rPr>
              <a:t>Small Businesses and Self-Employed Tax</a:t>
            </a:r>
            <a:br>
              <a:rPr lang="en-US" dirty="0"/>
            </a:br>
            <a:r>
              <a:rPr lang="en-US" dirty="0"/>
              <a:t>Use this IRS guide to select business topics or by business type to assist in your decisions. </a:t>
            </a:r>
          </a:p>
          <a:p>
            <a:r>
              <a:rPr lang="en-US" dirty="0">
                <a:hlinkClick r:id="rId4"/>
              </a:rPr>
              <a:t>Determining Your Federal Excise Taxes</a:t>
            </a:r>
            <a:br>
              <a:rPr lang="en-US" dirty="0"/>
            </a:br>
            <a:r>
              <a:rPr lang="en-US" dirty="0"/>
              <a:t>Get TTB's resources on determining, filing, and paying Federal excise taxes on alcohol and tobacco products, and firearms and ammunition taxes. </a:t>
            </a:r>
          </a:p>
          <a:p>
            <a:r>
              <a:rPr lang="en-US" dirty="0">
                <a:hlinkClick r:id="rId5" tooltip="Learn About Your State and Local Tax Obligations"/>
              </a:rPr>
              <a:t>Register for State and Local Taxes</a:t>
            </a:r>
            <a:br>
              <a:rPr lang="en-US" dirty="0"/>
            </a:br>
            <a:r>
              <a:rPr lang="en-US" dirty="0"/>
              <a:t>Register with your state to obtain a tax identification number, workers' compensation, unemployment and disability insurance. </a:t>
            </a:r>
          </a:p>
          <a:p>
            <a:r>
              <a:rPr lang="en-US" dirty="0">
                <a:hlinkClick r:id="rId6"/>
              </a:rPr>
              <a:t>Obtain a Federal Permit to Operate </a:t>
            </a:r>
            <a:r>
              <a:rPr lang="en-US" dirty="0"/>
              <a:t> (Brewer’s Notice and/or Basic Permit)</a:t>
            </a:r>
            <a:br>
              <a:rPr lang="en-US" dirty="0"/>
            </a:br>
            <a:r>
              <a:rPr lang="en-US" dirty="0"/>
              <a:t>Certain alcohol and tobacco businesses must receive approval from TTB </a:t>
            </a:r>
            <a:r>
              <a:rPr lang="en-US" b="1" dirty="0"/>
              <a:t>before</a:t>
            </a:r>
            <a:r>
              <a:rPr lang="en-US" dirty="0"/>
              <a:t> engaging in business. </a:t>
            </a:r>
          </a:p>
          <a:p>
            <a:r>
              <a:rPr lang="en-US" dirty="0">
                <a:hlinkClick r:id="rId7"/>
              </a:rPr>
              <a:t>Obtain State Licenses and Permits</a:t>
            </a:r>
            <a:br>
              <a:rPr lang="en-US" dirty="0"/>
            </a:br>
            <a:r>
              <a:rPr lang="en-US" dirty="0"/>
              <a:t>Get a list of alcohol control board for state and local licenses and permits required for your alcohol or tobacco-related business.</a:t>
            </a:r>
          </a:p>
          <a:p>
            <a:endParaRPr lang="en-US" dirty="0"/>
          </a:p>
        </p:txBody>
      </p:sp>
    </p:spTree>
    <p:extLst>
      <p:ext uri="{BB962C8B-B14F-4D97-AF65-F5344CB8AC3E}">
        <p14:creationId xmlns:p14="http://schemas.microsoft.com/office/powerpoint/2010/main" val="297791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Thinking About Starting A Business – Things To Consider</a:t>
            </a:r>
          </a:p>
        </p:txBody>
      </p:sp>
      <p:sp>
        <p:nvSpPr>
          <p:cNvPr id="3" name="Content Placeholder 2"/>
          <p:cNvSpPr>
            <a:spLocks noGrp="1"/>
          </p:cNvSpPr>
          <p:nvPr>
            <p:ph idx="1"/>
          </p:nvPr>
        </p:nvSpPr>
        <p:spPr>
          <a:xfrm>
            <a:off x="838200" y="1524000"/>
            <a:ext cx="10515600" cy="4652963"/>
          </a:xfrm>
        </p:spPr>
        <p:txBody>
          <a:bodyPr>
            <a:normAutofit fontScale="77500" lnSpcReduction="20000"/>
          </a:bodyPr>
          <a:lstStyle/>
          <a:p>
            <a:r>
              <a:rPr lang="en-US" b="1" dirty="0"/>
              <a:t>5. Understanding Employer Responsibilities </a:t>
            </a:r>
            <a:endParaRPr lang="en-US" dirty="0"/>
          </a:p>
          <a:p>
            <a:r>
              <a:rPr lang="en-US" dirty="0">
                <a:hlinkClick r:id="rId2"/>
              </a:rPr>
              <a:t>Hiring and Retaining Employees</a:t>
            </a:r>
            <a:r>
              <a:rPr lang="en-US" dirty="0"/>
              <a:t> </a:t>
            </a:r>
            <a:r>
              <a:rPr lang="en-US" u="sng" dirty="0">
                <a:solidFill>
                  <a:srgbClr val="0070C0"/>
                </a:solidFill>
              </a:rPr>
              <a:t>&amp;</a:t>
            </a:r>
            <a:r>
              <a:rPr lang="en-US" u="sng" dirty="0"/>
              <a:t> </a:t>
            </a:r>
            <a:r>
              <a:rPr lang="en-US" u="sng" dirty="0">
                <a:hlinkClick r:id="rId3"/>
              </a:rPr>
              <a:t>Hiring </a:t>
            </a:r>
            <a:r>
              <a:rPr lang="en-US" dirty="0">
                <a:hlinkClick r:id="rId3"/>
              </a:rPr>
              <a:t>Your First Employees</a:t>
            </a:r>
            <a:br>
              <a:rPr lang="en-US" dirty="0"/>
            </a:br>
            <a:r>
              <a:rPr lang="en-US" dirty="0"/>
              <a:t>Learn how to find and keep the best employees for your business. </a:t>
            </a:r>
          </a:p>
          <a:p>
            <a:r>
              <a:rPr lang="en-US" b="1" dirty="0"/>
              <a:t>6. Growing and Maintaining Your Business </a:t>
            </a:r>
            <a:endParaRPr lang="en-US" dirty="0"/>
          </a:p>
          <a:p>
            <a:r>
              <a:rPr lang="en-US" dirty="0">
                <a:hlinkClick r:id="rId4"/>
              </a:rPr>
              <a:t>Growing Your Business</a:t>
            </a:r>
            <a:br>
              <a:rPr lang="en-US" dirty="0"/>
            </a:br>
            <a:r>
              <a:rPr lang="en-US" dirty="0"/>
              <a:t>Use these resources from Business.USA.gov for the profitable and healthy growth of your business.</a:t>
            </a:r>
            <a:br>
              <a:rPr lang="en-US" dirty="0"/>
            </a:br>
            <a:br>
              <a:rPr lang="en-US" dirty="0"/>
            </a:br>
            <a:r>
              <a:rPr lang="en-US" dirty="0">
                <a:hlinkClick r:id="rId5"/>
              </a:rPr>
              <a:t>Maintaining Your Business</a:t>
            </a:r>
            <a:br>
              <a:rPr lang="en-US" dirty="0"/>
            </a:br>
            <a:r>
              <a:rPr lang="en-US" dirty="0"/>
              <a:t>See TTB resources especially for maintaining an alcohol or tobacco-related small business. </a:t>
            </a:r>
          </a:p>
          <a:p>
            <a:r>
              <a:rPr lang="en-US" dirty="0">
                <a:hlinkClick r:id="rId6"/>
              </a:rPr>
              <a:t>Closing a Business</a:t>
            </a:r>
            <a:br>
              <a:rPr lang="en-US" dirty="0"/>
            </a:br>
            <a:r>
              <a:rPr lang="en-US" dirty="0"/>
              <a:t>Get advice and guidance from SBA on how to dissolve a business.</a:t>
            </a:r>
            <a:br>
              <a:rPr lang="en-US" dirty="0"/>
            </a:br>
            <a:br>
              <a:rPr lang="en-US" dirty="0"/>
            </a:br>
            <a:r>
              <a:rPr lang="en-US" dirty="0">
                <a:hlinkClick r:id="rId7"/>
              </a:rPr>
              <a:t>Discontinuing a TTB-regulated Business</a:t>
            </a:r>
            <a:br>
              <a:rPr lang="en-US" dirty="0">
                <a:hlinkClick r:id="rId7"/>
              </a:rPr>
            </a:br>
            <a:r>
              <a:rPr lang="en-US" dirty="0"/>
              <a:t>See the regulatory requirement for discontinuance of a business. </a:t>
            </a:r>
          </a:p>
          <a:p>
            <a:endParaRPr lang="en-US" dirty="0"/>
          </a:p>
        </p:txBody>
      </p:sp>
    </p:spTree>
    <p:extLst>
      <p:ext uri="{BB962C8B-B14F-4D97-AF65-F5344CB8AC3E}">
        <p14:creationId xmlns:p14="http://schemas.microsoft.com/office/powerpoint/2010/main" val="3467961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Getting Started In The Beer Industry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6608704"/>
              </p:ext>
            </p:extLst>
          </p:nvPr>
        </p:nvGraphicFramePr>
        <p:xfrm>
          <a:off x="1257285" y="1772623"/>
          <a:ext cx="9350512" cy="6612150"/>
        </p:xfrm>
        <a:graphic>
          <a:graphicData uri="http://schemas.openxmlformats.org/drawingml/2006/table">
            <a:tbl>
              <a:tblPr/>
              <a:tblGrid>
                <a:gridCol w="4671794">
                  <a:extLst>
                    <a:ext uri="{9D8B030D-6E8A-4147-A177-3AD203B41FA5}">
                      <a16:colId xmlns:a16="http://schemas.microsoft.com/office/drawing/2014/main" val="20000"/>
                    </a:ext>
                  </a:extLst>
                </a:gridCol>
                <a:gridCol w="4478002">
                  <a:extLst>
                    <a:ext uri="{9D8B030D-6E8A-4147-A177-3AD203B41FA5}">
                      <a16:colId xmlns:a16="http://schemas.microsoft.com/office/drawing/2014/main" val="20001"/>
                    </a:ext>
                  </a:extLst>
                </a:gridCol>
                <a:gridCol w="200716">
                  <a:extLst>
                    <a:ext uri="{9D8B030D-6E8A-4147-A177-3AD203B41FA5}">
                      <a16:colId xmlns:a16="http://schemas.microsoft.com/office/drawing/2014/main" val="20002"/>
                    </a:ext>
                  </a:extLst>
                </a:gridCol>
              </a:tblGrid>
              <a:tr h="2659677">
                <a:tc gridSpan="2">
                  <a:txBody>
                    <a:bodyPr/>
                    <a:lstStyle/>
                    <a:p>
                      <a:endParaRPr lang="en-US" sz="1700" b="1" dirty="0"/>
                    </a:p>
                    <a:p>
                      <a:r>
                        <a:rPr lang="en-US" sz="2800" dirty="0">
                          <a:latin typeface="Arial" panose="020B0604020202020204" pitchFamily="34" charset="0"/>
                          <a:cs typeface="Arial" panose="020B0604020202020204" pitchFamily="34" charset="0"/>
                        </a:rPr>
                        <a:t>Before engaging in most businesses relating to the beer industry, you must </a:t>
                      </a:r>
                      <a:r>
                        <a:rPr lang="en-US" sz="2800" u="sng" dirty="0">
                          <a:latin typeface="Arial" panose="020B0604020202020204" pitchFamily="34" charset="0"/>
                          <a:cs typeface="Arial" panose="020B0604020202020204" pitchFamily="34" charset="0"/>
                        </a:rPr>
                        <a:t>submit an application to the Alcohol and Tobacco Tax and Trade Bureau (TTB) and receive approval prior to beginning operations</a:t>
                      </a:r>
                      <a:r>
                        <a:rPr lang="en-US" sz="2800" dirty="0">
                          <a:latin typeface="Arial" panose="020B0604020202020204" pitchFamily="34" charset="0"/>
                          <a:cs typeface="Arial" panose="020B0604020202020204" pitchFamily="34" charset="0"/>
                        </a:rPr>
                        <a:t>. The type of application will depend on the activities you intend to conduct, and we will determine your eligibility after we review your application. If you are eligible and provide the necessary information, we will authorize you to begin the requested operations. Let’s walk through the general steps to apply.</a:t>
                      </a:r>
                    </a:p>
                  </a:txBody>
                  <a:tcPr marL="26297" marR="26297" marT="26297" marB="26297" anchor="ctr">
                    <a:lnL>
                      <a:noFill/>
                    </a:lnL>
                    <a:lnR>
                      <a:noFill/>
                    </a:lnR>
                    <a:lnT>
                      <a:noFill/>
                    </a:lnT>
                    <a:lnB>
                      <a:noFill/>
                    </a:lnB>
                  </a:tcPr>
                </a:tc>
                <a:tc hMerge="1">
                  <a:txBody>
                    <a:bodyPr/>
                    <a:lstStyle/>
                    <a:p>
                      <a:endParaRPr lang="en-US"/>
                    </a:p>
                  </a:txBody>
                  <a:tcPr/>
                </a:tc>
                <a:tc>
                  <a:txBody>
                    <a:bodyPr/>
                    <a:lstStyle/>
                    <a:p>
                      <a:endParaRPr lang="en-US" sz="1700" dirty="0"/>
                    </a:p>
                  </a:txBody>
                  <a:tcPr marL="84152" marR="84152" marT="42076" marB="42076">
                    <a:lnL>
                      <a:noFill/>
                    </a:lnL>
                  </a:tcPr>
                </a:tc>
                <a:extLst>
                  <a:ext uri="{0D108BD9-81ED-4DB2-BD59-A6C34878D82A}">
                    <a16:rowId xmlns:a16="http://schemas.microsoft.com/office/drawing/2014/main" val="10000"/>
                  </a:ext>
                </a:extLst>
              </a:tr>
              <a:tr h="1690044">
                <a:tc>
                  <a:txBody>
                    <a:bodyPr/>
                    <a:lstStyle/>
                    <a:p>
                      <a:pPr algn="ctr"/>
                      <a:endParaRPr lang="en-US" sz="1700" dirty="0"/>
                    </a:p>
                  </a:txBody>
                  <a:tcPr marL="87658" marR="87658" marT="87658" marB="87658">
                    <a:lnL>
                      <a:noFill/>
                    </a:lnL>
                    <a:lnR>
                      <a:noFill/>
                    </a:lnR>
                    <a:lnT>
                      <a:noFill/>
                    </a:lnT>
                    <a:lnB>
                      <a:noFill/>
                    </a:lnB>
                  </a:tcPr>
                </a:tc>
                <a:tc>
                  <a:txBody>
                    <a:bodyPr/>
                    <a:lstStyle/>
                    <a:p>
                      <a:pPr algn="ctr"/>
                      <a:endParaRPr lang="en-US" sz="1700" dirty="0"/>
                    </a:p>
                  </a:txBody>
                  <a:tcPr marL="87658" marR="87658" marT="87658" marB="87658">
                    <a:lnL>
                      <a:noFill/>
                    </a:lnL>
                    <a:lnR>
                      <a:noFill/>
                    </a:lnR>
                    <a:lnT>
                      <a:noFill/>
                    </a:lnT>
                    <a:lnB>
                      <a:noFill/>
                    </a:lnB>
                  </a:tcPr>
                </a:tc>
                <a:tc>
                  <a:txBody>
                    <a:bodyPr/>
                    <a:lstStyle/>
                    <a:p>
                      <a:pPr algn="ctr"/>
                      <a:endParaRPr lang="en-US" sz="1700" dirty="0"/>
                    </a:p>
                  </a:txBody>
                  <a:tcPr marL="87658" marR="87658" marT="87658" marB="87658">
                    <a:lnL>
                      <a:noFill/>
                    </a:lnL>
                    <a:lnR>
                      <a:noFill/>
                    </a:lnR>
                    <a:lnB>
                      <a:noFill/>
                    </a:lnB>
                  </a:tcPr>
                </a:tc>
                <a:extLst>
                  <a:ext uri="{0D108BD9-81ED-4DB2-BD59-A6C34878D82A}">
                    <a16:rowId xmlns:a16="http://schemas.microsoft.com/office/drawing/2014/main" val="10001"/>
                  </a:ext>
                </a:extLst>
              </a:tr>
              <a:tr h="336606">
                <a:tc>
                  <a:txBody>
                    <a:bodyPr/>
                    <a:lstStyle/>
                    <a:p>
                      <a:r>
                        <a:rPr lang="en-US" sz="1700"/>
                        <a:t> </a:t>
                      </a:r>
                    </a:p>
                  </a:txBody>
                  <a:tcPr marL="26297" marR="26297" marT="26297" marB="26297">
                    <a:lnL>
                      <a:noFill/>
                    </a:lnL>
                    <a:lnR>
                      <a:noFill/>
                    </a:lnR>
                    <a:lnT>
                      <a:noFill/>
                    </a:lnT>
                    <a:lnB>
                      <a:noFill/>
                    </a:lnB>
                  </a:tcPr>
                </a:tc>
                <a:tc>
                  <a:txBody>
                    <a:bodyPr/>
                    <a:lstStyle/>
                    <a:p>
                      <a:pPr algn="ctr"/>
                      <a:r>
                        <a:rPr lang="en-US" sz="1700"/>
                        <a:t> </a:t>
                      </a:r>
                    </a:p>
                  </a:txBody>
                  <a:tcPr marL="26297" marR="26297" marT="26297" marB="26297">
                    <a:lnL>
                      <a:noFill/>
                    </a:lnL>
                    <a:lnR>
                      <a:noFill/>
                    </a:lnR>
                    <a:lnT>
                      <a:noFill/>
                    </a:lnT>
                    <a:lnB>
                      <a:noFill/>
                    </a:lnB>
                  </a:tcPr>
                </a:tc>
                <a:tc>
                  <a:txBody>
                    <a:bodyPr/>
                    <a:lstStyle/>
                    <a:p>
                      <a:endParaRPr lang="en-US" sz="1700" dirty="0"/>
                    </a:p>
                  </a:txBody>
                  <a:tcPr marL="84152" marR="84152" marT="42076" marB="42076">
                    <a:lnL>
                      <a:noFill/>
                    </a:lnL>
                    <a:lnT>
                      <a:noFill/>
                    </a:lnT>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3198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          Step 1 – Decide Who Is The Applicant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099417"/>
              </p:ext>
            </p:extLst>
          </p:nvPr>
        </p:nvGraphicFramePr>
        <p:xfrm>
          <a:off x="1307446" y="1270001"/>
          <a:ext cx="9577108" cy="5486400"/>
        </p:xfrm>
        <a:graphic>
          <a:graphicData uri="http://schemas.openxmlformats.org/drawingml/2006/table">
            <a:tbl>
              <a:tblPr/>
              <a:tblGrid>
                <a:gridCol w="4788554">
                  <a:extLst>
                    <a:ext uri="{9D8B030D-6E8A-4147-A177-3AD203B41FA5}">
                      <a16:colId xmlns:a16="http://schemas.microsoft.com/office/drawing/2014/main" val="20000"/>
                    </a:ext>
                  </a:extLst>
                </a:gridCol>
                <a:gridCol w="4788554">
                  <a:extLst>
                    <a:ext uri="{9D8B030D-6E8A-4147-A177-3AD203B41FA5}">
                      <a16:colId xmlns:a16="http://schemas.microsoft.com/office/drawing/2014/main" val="20001"/>
                    </a:ext>
                  </a:extLst>
                </a:gridCol>
              </a:tblGrid>
              <a:tr h="5169758">
                <a:tc gridSpan="2">
                  <a:txBody>
                    <a:bodyPr/>
                    <a:lstStyle/>
                    <a:p>
                      <a:endParaRPr lang="en-US" sz="1600" b="1" dirty="0"/>
                    </a:p>
                    <a:p>
                      <a:r>
                        <a:rPr lang="en-US" sz="1800" dirty="0">
                          <a:latin typeface="Arial" panose="020B0604020202020204" pitchFamily="34" charset="0"/>
                          <a:cs typeface="Arial" panose="020B0604020202020204" pitchFamily="34" charset="0"/>
                        </a:rPr>
                        <a:t>One of the first steps in filing any Brewer’s Notice/application is to determine “Who is the applicant?”  </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Business Structure Options:</a:t>
                      </a: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Sole Proprietorship </a:t>
                      </a:r>
                      <a:r>
                        <a:rPr lang="en-US" sz="1800" dirty="0">
                          <a:latin typeface="Arial" panose="020B0604020202020204" pitchFamily="34" charset="0"/>
                          <a:cs typeface="Arial" panose="020B0604020202020204" pitchFamily="34" charset="0"/>
                        </a:rPr>
                        <a:t>(You</a:t>
                      </a:r>
                      <a:r>
                        <a:rPr lang="en-US" sz="1800" baseline="0" dirty="0">
                          <a:latin typeface="Arial" panose="020B0604020202020204" pitchFamily="34" charset="0"/>
                          <a:cs typeface="Arial" panose="020B0604020202020204" pitchFamily="34" charset="0"/>
                        </a:rPr>
                        <a:t> as an individual</a:t>
                      </a:r>
                      <a:r>
                        <a:rPr lang="en-US" sz="1800" dirty="0">
                          <a:latin typeface="Arial" panose="020B0604020202020204" pitchFamily="34" charset="0"/>
                          <a:cs typeface="Arial" panose="020B0604020202020204" pitchFamily="34" charset="0"/>
                        </a:rPr>
                        <a:t>)? </a:t>
                      </a:r>
                    </a:p>
                    <a:p>
                      <a:pPr>
                        <a:buFont typeface="Arial" panose="020B0604020202020204" pitchFamily="34" charset="0"/>
                        <a:buChar char="•"/>
                      </a:pPr>
                      <a:r>
                        <a:rPr lang="en-US" sz="1800" b="1" dirty="0">
                          <a:latin typeface="Arial" panose="020B0604020202020204" pitchFamily="34" charset="0"/>
                          <a:cs typeface="Arial" panose="020B0604020202020204" pitchFamily="34" charset="0"/>
                        </a:rPr>
                        <a:t>Partnership</a:t>
                      </a:r>
                      <a:r>
                        <a:rPr lang="en-US" sz="1800" dirty="0">
                          <a:latin typeface="Arial" panose="020B0604020202020204" pitchFamily="34" charset="0"/>
                          <a:cs typeface="Arial" panose="020B0604020202020204" pitchFamily="34" charset="0"/>
                        </a:rPr>
                        <a:t> (A partnership of two or more people or companies)?  </a:t>
                      </a:r>
                    </a:p>
                    <a:p>
                      <a:pPr>
                        <a:buFont typeface="Arial" panose="020B0604020202020204" pitchFamily="34" charset="0"/>
                        <a:buChar char="•"/>
                      </a:pPr>
                      <a:r>
                        <a:rPr lang="en-US" sz="1800" dirty="0">
                          <a:latin typeface="Arial" panose="020B0604020202020204" pitchFamily="34" charset="0"/>
                          <a:cs typeface="Arial" panose="020B0604020202020204" pitchFamily="34" charset="0"/>
                        </a:rPr>
                        <a:t>An entity such as a </a:t>
                      </a:r>
                      <a:r>
                        <a:rPr lang="en-US" sz="1800" b="1" dirty="0">
                          <a:latin typeface="Arial" panose="020B0604020202020204" pitchFamily="34" charset="0"/>
                          <a:cs typeface="Arial" panose="020B0604020202020204" pitchFamily="34" charset="0"/>
                        </a:rPr>
                        <a:t>Limited Liability Company (LLC)</a:t>
                      </a:r>
                      <a:r>
                        <a:rPr lang="en-US" sz="1800" b="0" dirty="0">
                          <a:latin typeface="Arial" panose="020B0604020202020204" pitchFamily="34" charset="0"/>
                          <a:cs typeface="Arial" panose="020B0604020202020204" pitchFamily="34" charset="0"/>
                        </a:rPr>
                        <a:t>?</a:t>
                      </a:r>
                    </a:p>
                    <a:p>
                      <a:pPr>
                        <a:buFont typeface="Arial" panose="020B0604020202020204" pitchFamily="34" charset="0"/>
                        <a:buChar char="•"/>
                      </a:pPr>
                      <a:r>
                        <a:rPr lang="en-US" sz="1800" dirty="0">
                          <a:latin typeface="Arial" panose="020B0604020202020204" pitchFamily="34" charset="0"/>
                          <a:cs typeface="Arial" panose="020B0604020202020204" pitchFamily="34" charset="0"/>
                        </a:rPr>
                        <a:t>An entity such as a </a:t>
                      </a:r>
                      <a:r>
                        <a:rPr lang="en-US" sz="1800" b="1" dirty="0">
                          <a:latin typeface="Arial" panose="020B0604020202020204" pitchFamily="34" charset="0"/>
                          <a:cs typeface="Arial" panose="020B0604020202020204" pitchFamily="34" charset="0"/>
                        </a:rPr>
                        <a:t>Corporation</a:t>
                      </a:r>
                      <a:r>
                        <a:rPr lang="en-US" sz="1800" dirty="0">
                          <a:latin typeface="Arial" panose="020B0604020202020204" pitchFamily="34" charset="0"/>
                          <a:cs typeface="Arial" panose="020B0604020202020204" pitchFamily="34" charset="0"/>
                        </a:rPr>
                        <a:t>?</a:t>
                      </a:r>
                    </a:p>
                    <a:p>
                      <a:pPr>
                        <a:buFont typeface="Arial" panose="020B0604020202020204" pitchFamily="34" charset="0"/>
                        <a:buNone/>
                      </a:pPr>
                      <a:r>
                        <a:rPr lang="en-US" sz="1800" dirty="0">
                          <a:latin typeface="Arial" panose="020B0604020202020204" pitchFamily="34" charset="0"/>
                          <a:cs typeface="Arial" panose="020B0604020202020204" pitchFamily="34" charset="0"/>
                        </a:rPr>
                        <a:t>  </a:t>
                      </a:r>
                    </a:p>
                    <a:p>
                      <a:r>
                        <a:rPr lang="en-US" sz="1800" dirty="0">
                          <a:latin typeface="Arial" panose="020B0604020202020204" pitchFamily="34" charset="0"/>
                          <a:cs typeface="Arial" panose="020B0604020202020204" pitchFamily="34" charset="0"/>
                        </a:rPr>
                        <a:t>It is important to decide early who the applicant will be because if you change your business structure, such as going from a partnership to a corporation, the new entity will need to file a full new Brewer’s Notice/application and be approved before beginning operations.</a:t>
                      </a:r>
                    </a:p>
                    <a:p>
                      <a:r>
                        <a:rPr lang="en-US" sz="1800" dirty="0">
                          <a:latin typeface="Arial" panose="020B0604020202020204" pitchFamily="34" charset="0"/>
                          <a:cs typeface="Arial" panose="020B0604020202020204" pitchFamily="34" charset="0"/>
                        </a:rPr>
                        <a:t>   </a:t>
                      </a: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TTB strongly suggests that you contact an attorney and/or an accountant before making a final decision on which structure best suits your business needs.   </a:t>
                      </a:r>
                    </a:p>
                    <a:p>
                      <a:pPr>
                        <a:buFont typeface="Arial" panose="020B0604020202020204" pitchFamily="34" charset="0"/>
                        <a:buNone/>
                      </a:pPr>
                      <a:r>
                        <a:rPr lang="en-US" sz="1800" dirty="0">
                          <a:latin typeface="Arial" panose="020B0604020202020204" pitchFamily="34" charset="0"/>
                          <a:cs typeface="Arial" panose="020B0604020202020204" pitchFamily="34" charset="0"/>
                        </a:rPr>
                        <a:t> </a:t>
                      </a:r>
                    </a:p>
                    <a:p>
                      <a:r>
                        <a:rPr lang="en-US" sz="1600" dirty="0"/>
                        <a:t> </a:t>
                      </a:r>
                    </a:p>
                  </a:txBody>
                  <a:tcPr marL="26025" marR="26025" marT="26025" marB="26025"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16642">
                <a:tc>
                  <a:txBody>
                    <a:bodyPr/>
                    <a:lstStyle/>
                    <a:p>
                      <a:r>
                        <a:rPr lang="en-US" sz="1600"/>
                        <a:t> </a:t>
                      </a:r>
                    </a:p>
                  </a:txBody>
                  <a:tcPr marL="26025" marR="26025" marT="26025" marB="26025">
                    <a:lnL>
                      <a:noFill/>
                    </a:lnL>
                    <a:lnR>
                      <a:noFill/>
                    </a:lnR>
                    <a:lnT>
                      <a:noFill/>
                    </a:lnT>
                    <a:lnB>
                      <a:noFill/>
                    </a:lnB>
                  </a:tcPr>
                </a:tc>
                <a:tc>
                  <a:txBody>
                    <a:bodyPr/>
                    <a:lstStyle/>
                    <a:p>
                      <a:pPr algn="ctr"/>
                      <a:r>
                        <a:rPr lang="en-US" sz="1600" dirty="0"/>
                        <a:t> </a:t>
                      </a:r>
                    </a:p>
                  </a:txBody>
                  <a:tcPr marL="26025" marR="26025" marT="26025" marB="26025">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0509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Step 2 – Identify Your Desired Type of Beer Operations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62287021"/>
              </p:ext>
            </p:extLst>
          </p:nvPr>
        </p:nvGraphicFramePr>
        <p:xfrm>
          <a:off x="838200" y="1690688"/>
          <a:ext cx="10515600" cy="4608512"/>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4269306">
                <a:tc gridSpan="2">
                  <a:txBody>
                    <a:bodyPr/>
                    <a:lstStyle/>
                    <a:p>
                      <a:endParaRPr lang="en-US" b="1" dirty="0"/>
                    </a:p>
                    <a:p>
                      <a:r>
                        <a:rPr lang="en-US" dirty="0"/>
                        <a:t>Decide the type of beer operation(s) to conduct.  Most products classified as “beer” under the Internal Revenue Code (Part 25) are “malt beverages” under the Federal Alcohol Administration Act (Part 7).  TTB Ruling 2008-3. </a:t>
                      </a:r>
                    </a:p>
                    <a:p>
                      <a:r>
                        <a:rPr lang="en-US" b="1" dirty="0"/>
                        <a:t>Types of Beer Operations</a:t>
                      </a:r>
                      <a:endParaRPr lang="en-US" dirty="0"/>
                    </a:p>
                    <a:p>
                      <a:pPr>
                        <a:buFont typeface="Arial" panose="020B0604020202020204" pitchFamily="34" charset="0"/>
                        <a:buChar char="•"/>
                      </a:pPr>
                      <a:r>
                        <a:rPr lang="en-US" dirty="0">
                          <a:hlinkClick r:id="rId2" action="ppaction://hlinkfile"/>
                        </a:rPr>
                        <a:t>Brewery/Brewpub/Alternating Proprietorship</a:t>
                      </a:r>
                      <a:r>
                        <a:rPr lang="en-US" dirty="0"/>
                        <a:t>  - A brewery of any size may be established</a:t>
                      </a:r>
                      <a:r>
                        <a:rPr lang="en-US" baseline="0" dirty="0"/>
                        <a:t> to produce beer, to operate a brewpub, or to conduct an alternating proprietorship with another brewery.  File TTB F 5130.10 </a:t>
                      </a:r>
                      <a:endParaRPr lang="en-US" dirty="0"/>
                    </a:p>
                    <a:p>
                      <a:pPr>
                        <a:buFont typeface="Arial" panose="020B0604020202020204" pitchFamily="34" charset="0"/>
                        <a:buChar char="•"/>
                      </a:pPr>
                      <a:r>
                        <a:rPr lang="en-US" dirty="0">
                          <a:hlinkClick r:id="rId3" action="ppaction://hlinkfile"/>
                        </a:rPr>
                        <a:t>Pilot Brewery</a:t>
                      </a:r>
                      <a:r>
                        <a:rPr lang="en-US" dirty="0"/>
                        <a:t>  - establish &amp; operate off brewery premises for research, analytical,</a:t>
                      </a:r>
                      <a:r>
                        <a:rPr lang="en-US" baseline="0" dirty="0"/>
                        <a:t> experimental, or developmental purposes relating to beer or brewery operations.  Appl. Not available in Permits Online. </a:t>
                      </a:r>
                      <a:endParaRPr lang="en-US" dirty="0"/>
                    </a:p>
                    <a:p>
                      <a:r>
                        <a:rPr lang="en-US" b="1" dirty="0"/>
                        <a:t>Other Beer Operation Types</a:t>
                      </a:r>
                      <a:endParaRPr lang="en-US" dirty="0"/>
                    </a:p>
                    <a:p>
                      <a:pPr>
                        <a:buFont typeface="Arial" panose="020B0604020202020204" pitchFamily="34" charset="0"/>
                        <a:buChar char="•"/>
                      </a:pPr>
                      <a:r>
                        <a:rPr lang="en-US" dirty="0">
                          <a:hlinkClick r:id="rId4" action="ppaction://hlinkfile"/>
                        </a:rPr>
                        <a:t>Retail Dealer in Beer</a:t>
                      </a:r>
                      <a:r>
                        <a:rPr lang="en-US" dirty="0"/>
                        <a:t> – Register by Filing TTB F 5630.5d – Alcohol Dealer Registration</a:t>
                      </a:r>
                    </a:p>
                    <a:p>
                      <a:pPr>
                        <a:buFont typeface="Arial" panose="020B0604020202020204" pitchFamily="34" charset="0"/>
                        <a:buChar char="•"/>
                      </a:pPr>
                      <a:r>
                        <a:rPr lang="en-US" dirty="0">
                          <a:hlinkClick r:id="rId5" action="ppaction://hlinkfile"/>
                        </a:rPr>
                        <a:t>Wholesale Dealer in Beer</a:t>
                      </a:r>
                      <a:r>
                        <a:rPr lang="en-US" dirty="0"/>
                        <a:t> – File TTB F 5100.24 &amp; Obtain Wholesaler’s Basic Permit</a:t>
                      </a:r>
                      <a:r>
                        <a:rPr lang="en-US" baseline="0" dirty="0"/>
                        <a:t> &amp; File 5630.5d</a:t>
                      </a:r>
                      <a:endParaRPr lang="en-US" dirty="0"/>
                    </a:p>
                    <a:p>
                      <a:pPr>
                        <a:buFont typeface="Arial" panose="020B0604020202020204" pitchFamily="34" charset="0"/>
                        <a:buChar char="•"/>
                      </a:pPr>
                      <a:r>
                        <a:rPr lang="en-US" dirty="0">
                          <a:hlinkClick r:id="rId6" action="ppaction://hlinkfile"/>
                        </a:rPr>
                        <a:t>Importer of Beer</a:t>
                      </a:r>
                      <a:r>
                        <a:rPr lang="en-US" dirty="0"/>
                        <a:t> – File F 5100.24 &amp; Obtain Importer’s Basic</a:t>
                      </a:r>
                      <a:r>
                        <a:rPr lang="en-US" baseline="0" dirty="0"/>
                        <a:t> Permit &amp; File 5630.5d as wholesaler if sales to other dealers</a:t>
                      </a:r>
                      <a:endParaRPr lang="en-US" dirty="0"/>
                    </a:p>
                    <a:p>
                      <a:r>
                        <a:rPr lang="en-US" dirty="0"/>
                        <a:t>While the application procedures among the various operations might have similarities, there are significant differences between them that will affect how you become qualified to operate.</a:t>
                      </a:r>
                    </a:p>
                  </a:txBody>
                  <a:tcPr marL="28575" marR="28575" marT="28575" marB="28575"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339206">
                <a:tc>
                  <a:txBody>
                    <a:bodyPr/>
                    <a:lstStyle/>
                    <a:p>
                      <a:r>
                        <a:rPr lang="en-US"/>
                        <a:t> </a:t>
                      </a:r>
                    </a:p>
                  </a:txBody>
                  <a:tcPr marL="28575" marR="28575" marT="28575" marB="28575">
                    <a:lnL>
                      <a:noFill/>
                    </a:lnL>
                    <a:lnR>
                      <a:noFill/>
                    </a:lnR>
                    <a:lnT>
                      <a:noFill/>
                    </a:lnT>
                    <a:lnB>
                      <a:noFill/>
                    </a:lnB>
                  </a:tcPr>
                </a:tc>
                <a:tc>
                  <a:txBody>
                    <a:bodyPr/>
                    <a:lstStyle/>
                    <a:p>
                      <a:pPr algn="ctr"/>
                      <a:r>
                        <a:rPr lang="en-US" dirty="0"/>
                        <a:t> </a:t>
                      </a:r>
                    </a:p>
                  </a:txBody>
                  <a:tcPr marL="28575" marR="28575" marT="28575" marB="28575">
                    <a:lnL>
                      <a:noFill/>
                    </a:lnL>
                    <a:lnR>
                      <a:noFill/>
                    </a:lnR>
                    <a:lnT>
                      <a:noFill/>
                    </a:lnT>
                    <a:lnB>
                      <a:noFill/>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01155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2249</TotalTime>
  <Words>1745</Words>
  <Application>Microsoft Office PowerPoint</Application>
  <PresentationFormat>Widescreen</PresentationFormat>
  <Paragraphs>247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Beer Barons of Milwaukee Seminar Brewery Qualification 27 CFR Parts 1-Basic Permit FAA Act; 7-Labeling &amp; Advertising Malt Beverages; 16-Alcoholic Beverage Health Warning Statement; 25-Beer; 27 –Importation of Distilled Spirits, Wines &amp; Beer &amp; 31-Alcohol Beverage Dealers</vt:lpstr>
      <vt:lpstr>Home Brewer vs Business Brewer/Brewpub</vt:lpstr>
      <vt:lpstr>Thinking About Starting A Business – Things To Consider</vt:lpstr>
      <vt:lpstr>Thinking About Starting A Business – Things To Consider</vt:lpstr>
      <vt:lpstr>Thinking About Starting A Business – Things To Consider</vt:lpstr>
      <vt:lpstr>Thinking About Starting A Business – Things To Consider</vt:lpstr>
      <vt:lpstr>        Getting Started In The Beer Industry</vt:lpstr>
      <vt:lpstr>          Step 1 – Decide Who Is The Applicant</vt:lpstr>
      <vt:lpstr>Step 2 – Identify Your Desired Type of Beer Operations</vt:lpstr>
      <vt:lpstr>                           Step 3 – How to Apply</vt:lpstr>
      <vt:lpstr>            Electronically – TTB Permits Online</vt:lpstr>
      <vt:lpstr>                   Filing By Mail (not the preferred method)</vt:lpstr>
      <vt:lpstr>Permits Online Required Documents – for a Brewer’s Notice (F 5130.10) or permit </vt:lpstr>
      <vt:lpstr>Cont’d - Permits Online Required Documents – for a Brewer’s Notice (F 5130.10) or permit.   </vt:lpstr>
      <vt:lpstr>PowerPoint Presentation</vt:lpstr>
      <vt:lpstr>PowerPoint Presentation</vt:lpstr>
      <vt:lpstr>                          Contract Brewing                                Industry Circular 2005-2</vt:lpstr>
      <vt:lpstr>                     Alternating Proprietorship                                Industry Circular 2005-2</vt:lpstr>
      <vt:lpstr>                              Records &amp; Reports                         27 CFR Part 25 Subpart U</vt:lpstr>
      <vt:lpstr>        Other Requirements – Marks, Brands &amp; Labels                         27 CFR Part 25 Subpart J</vt:lpstr>
      <vt:lpstr>     Allowable Changes To Approved Alcohol Beverage Labels</vt:lpstr>
      <vt:lpstr>PowerPoint Presentation</vt:lpstr>
      <vt:lpstr>                          Brew-On-Premise</vt:lpstr>
      <vt:lpstr>              Brew-On-Premise  -  Allowed</vt:lpstr>
      <vt:lpstr>        Brew-On-Premise  -  Not Allowed</vt:lpstr>
      <vt:lpstr>       Brew-On-Premise  -  Individuals May</vt:lpstr>
      <vt:lpstr>                                      Reference Materials</vt:lpstr>
      <vt:lpstr>TTB Announcement Jan. 14, 2016 - Protecting Americans from Tax Hikes Act of 2015 (“the Path Act”)</vt:lpstr>
      <vt:lpstr>                                       Contact Information</vt:lpstr>
      <vt:lpstr>       State of Wisconsin Contacts – Alcohol &amp; Tobacco</vt:lpstr>
    </vt:vector>
  </TitlesOfParts>
  <Company>Alcohol &amp; Tobacco Tax &amp; Trade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Beer Barons of Milwaukee Seminar Brewery Qualifications</dc:title>
  <dc:creator>Siskoff, Warren L.</dc:creator>
  <cp:lastModifiedBy>Jason Rohloff</cp:lastModifiedBy>
  <cp:revision>122</cp:revision>
  <cp:lastPrinted>2016-03-30T14:50:34Z</cp:lastPrinted>
  <dcterms:created xsi:type="dcterms:W3CDTF">2016-02-17T20:56:13Z</dcterms:created>
  <dcterms:modified xsi:type="dcterms:W3CDTF">2016-05-21T20:09:15Z</dcterms:modified>
</cp:coreProperties>
</file>